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2" r:id="rId3"/>
    <p:sldId id="273" r:id="rId4"/>
    <p:sldId id="275" r:id="rId5"/>
    <p:sldId id="276" r:id="rId6"/>
    <p:sldId id="279" r:id="rId7"/>
    <p:sldId id="282" r:id="rId8"/>
    <p:sldId id="280" r:id="rId9"/>
    <p:sldId id="264" r:id="rId10"/>
    <p:sldId id="303" r:id="rId11"/>
    <p:sldId id="299" r:id="rId12"/>
    <p:sldId id="317" r:id="rId13"/>
    <p:sldId id="318" r:id="rId14"/>
    <p:sldId id="319" r:id="rId15"/>
    <p:sldId id="312" r:id="rId16"/>
    <p:sldId id="313" r:id="rId17"/>
    <p:sldId id="314" r:id="rId18"/>
    <p:sldId id="310" r:id="rId19"/>
    <p:sldId id="320" r:id="rId20"/>
    <p:sldId id="321" r:id="rId21"/>
    <p:sldId id="322" r:id="rId22"/>
    <p:sldId id="323" r:id="rId23"/>
    <p:sldId id="324" r:id="rId24"/>
    <p:sldId id="333" r:id="rId25"/>
    <p:sldId id="325" r:id="rId26"/>
    <p:sldId id="326" r:id="rId27"/>
    <p:sldId id="328" r:id="rId28"/>
    <p:sldId id="329" r:id="rId29"/>
    <p:sldId id="330" r:id="rId30"/>
    <p:sldId id="331" r:id="rId31"/>
    <p:sldId id="332" r:id="rId32"/>
    <p:sldId id="334" r:id="rId33"/>
    <p:sldId id="335" r:id="rId34"/>
    <p:sldId id="336" r:id="rId35"/>
    <p:sldId id="337" r:id="rId36"/>
    <p:sldId id="339" r:id="rId37"/>
    <p:sldId id="316" r:id="rId38"/>
  </p:sldIdLst>
  <p:sldSz cx="9144000" cy="6858000" type="screen4x3"/>
  <p:notesSz cx="7023100" cy="9269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06"/>
    </p:cViewPr>
  </p:sorterViewPr>
  <p:notesViewPr>
    <p:cSldViewPr>
      <p:cViewPr varScale="1">
        <p:scale>
          <a:sx n="66" d="100"/>
          <a:sy n="66" d="100"/>
        </p:scale>
        <p:origin x="-2784" y="-114"/>
      </p:cViewPr>
      <p:guideLst>
        <p:guide orient="horz" pos="2919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5ABDB-4C5F-4748-B19C-C4DE51FFC472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35CB4-A708-4F52-95DE-77A5104BFBE9}">
      <dgm:prSet phldrT="[Text]"/>
      <dgm:spPr/>
      <dgm:t>
        <a:bodyPr/>
        <a:lstStyle/>
        <a:p>
          <a:pPr algn="r" rtl="0"/>
          <a:r>
            <a:rPr lang="en-US" b="1" i="0" u="none" smtClean="0"/>
            <a:t>Cray</a:t>
          </a:r>
          <a:r>
            <a:rPr lang="en-US" b="1" i="0" u="none" baseline="0" smtClean="0"/>
            <a:t> System &amp; Storage c</a:t>
          </a:r>
          <a:r>
            <a:rPr lang="en-US" b="1" i="0" u="none" smtClean="0"/>
            <a:t>abinets:</a:t>
          </a:r>
          <a:endParaRPr lang="en-US" b="1"/>
        </a:p>
      </dgm:t>
    </dgm:pt>
    <dgm:pt modelId="{06F2A849-1DDE-417A-A1B5-A4120B598382}" type="parTrans" cxnId="{C3F5634F-DFBC-4D17-BB2C-25E83F4363A3}">
      <dgm:prSet/>
      <dgm:spPr/>
      <dgm:t>
        <a:bodyPr/>
        <a:lstStyle/>
        <a:p>
          <a:endParaRPr lang="en-US" b="1"/>
        </a:p>
      </dgm:t>
    </dgm:pt>
    <dgm:pt modelId="{46208BA9-1E09-4E85-BEA5-7102B22F8D4F}" type="sibTrans" cxnId="{C3F5634F-DFBC-4D17-BB2C-25E83F4363A3}">
      <dgm:prSet/>
      <dgm:spPr/>
      <dgm:t>
        <a:bodyPr/>
        <a:lstStyle/>
        <a:p>
          <a:endParaRPr lang="en-US" b="1"/>
        </a:p>
      </dgm:t>
    </dgm:pt>
    <dgm:pt modelId="{A38619F3-67F7-4B9F-BD35-0E9ADDC8447D}">
      <dgm:prSet/>
      <dgm:spPr/>
      <dgm:t>
        <a:bodyPr/>
        <a:lstStyle/>
        <a:p>
          <a:pPr rtl="0"/>
          <a:r>
            <a:rPr lang="en-US" b="1" i="0" u="none" dirty="0" smtClean="0"/>
            <a:t>&gt;300</a:t>
          </a:r>
          <a:endParaRPr lang="en-US" b="1" i="0" u="none" dirty="0"/>
        </a:p>
      </dgm:t>
    </dgm:pt>
    <dgm:pt modelId="{D0B73170-5D16-4753-8507-AD1C823BCB6A}" type="parTrans" cxnId="{244CDD99-4D83-4979-84A9-1160D9B8CDB1}">
      <dgm:prSet/>
      <dgm:spPr/>
      <dgm:t>
        <a:bodyPr/>
        <a:lstStyle/>
        <a:p>
          <a:endParaRPr lang="en-US" b="1"/>
        </a:p>
      </dgm:t>
    </dgm:pt>
    <dgm:pt modelId="{5C19FA64-2CEE-4BFB-9EC9-05806152FDEC}" type="sibTrans" cxnId="{244CDD99-4D83-4979-84A9-1160D9B8CDB1}">
      <dgm:prSet/>
      <dgm:spPr/>
      <dgm:t>
        <a:bodyPr/>
        <a:lstStyle/>
        <a:p>
          <a:endParaRPr lang="en-US" b="1"/>
        </a:p>
      </dgm:t>
    </dgm:pt>
    <dgm:pt modelId="{219AF21A-71E8-4113-846D-3FBB6F6219FA}">
      <dgm:prSet/>
      <dgm:spPr/>
      <dgm:t>
        <a:bodyPr/>
        <a:lstStyle/>
        <a:p>
          <a:pPr algn="r" rtl="0"/>
          <a:r>
            <a:rPr lang="en-US" b="1" i="0" u="none" smtClean="0"/>
            <a:t>Compute nodes:</a:t>
          </a:r>
          <a:endParaRPr lang="en-US" b="1" i="0" u="none"/>
        </a:p>
      </dgm:t>
    </dgm:pt>
    <dgm:pt modelId="{688E02E9-2894-43A3-8351-D96EA1BB09BF}" type="parTrans" cxnId="{D4E6A56F-91AC-4714-B764-49EBA427A741}">
      <dgm:prSet/>
      <dgm:spPr/>
      <dgm:t>
        <a:bodyPr/>
        <a:lstStyle/>
        <a:p>
          <a:endParaRPr lang="en-US" b="1"/>
        </a:p>
      </dgm:t>
    </dgm:pt>
    <dgm:pt modelId="{E0ED309E-4BB6-4E5B-ADF0-412B15966ACF}" type="sibTrans" cxnId="{D4E6A56F-91AC-4714-B764-49EBA427A741}">
      <dgm:prSet/>
      <dgm:spPr/>
      <dgm:t>
        <a:bodyPr/>
        <a:lstStyle/>
        <a:p>
          <a:endParaRPr lang="en-US" b="1"/>
        </a:p>
      </dgm:t>
    </dgm:pt>
    <dgm:pt modelId="{08FFDAEF-6F98-4C16-A565-5BB64E1F4EA1}">
      <dgm:prSet/>
      <dgm:spPr/>
      <dgm:t>
        <a:bodyPr/>
        <a:lstStyle/>
        <a:p>
          <a:pPr rtl="0"/>
          <a:r>
            <a:rPr lang="en-US" b="1" i="0" u="none" smtClean="0"/>
            <a:t>&gt;25,000</a:t>
          </a:r>
          <a:endParaRPr lang="en-US" b="1" i="0" u="none"/>
        </a:p>
      </dgm:t>
    </dgm:pt>
    <dgm:pt modelId="{4E79F010-0705-4600-B5E5-FE308DB46D7C}" type="parTrans" cxnId="{75BE8040-0049-4A4D-A9FB-5402ADE122EA}">
      <dgm:prSet/>
      <dgm:spPr/>
      <dgm:t>
        <a:bodyPr/>
        <a:lstStyle/>
        <a:p>
          <a:endParaRPr lang="en-US" b="1"/>
        </a:p>
      </dgm:t>
    </dgm:pt>
    <dgm:pt modelId="{2F19B279-83A6-4DD3-B1DD-8CC439AF869A}" type="sibTrans" cxnId="{75BE8040-0049-4A4D-A9FB-5402ADE122EA}">
      <dgm:prSet/>
      <dgm:spPr/>
      <dgm:t>
        <a:bodyPr/>
        <a:lstStyle/>
        <a:p>
          <a:endParaRPr lang="en-US" b="1"/>
        </a:p>
      </dgm:t>
    </dgm:pt>
    <dgm:pt modelId="{A0ED1B25-FA77-45C4-B870-0FA14781605D}">
      <dgm:prSet/>
      <dgm:spPr/>
      <dgm:t>
        <a:bodyPr/>
        <a:lstStyle/>
        <a:p>
          <a:pPr algn="r" rtl="0"/>
          <a:r>
            <a:rPr lang="en-US" b="1" i="0" u="none" smtClean="0"/>
            <a:t>Usable Storage Bandwidth:</a:t>
          </a:r>
          <a:endParaRPr lang="en-US" b="1" i="0" u="none"/>
        </a:p>
      </dgm:t>
    </dgm:pt>
    <dgm:pt modelId="{07FC1292-AF9F-4A41-9927-AE7638BD3F3E}" type="parTrans" cxnId="{C7CC5B6D-49A8-4980-9B9D-6F85041FFB45}">
      <dgm:prSet/>
      <dgm:spPr/>
      <dgm:t>
        <a:bodyPr/>
        <a:lstStyle/>
        <a:p>
          <a:endParaRPr lang="en-US" b="1"/>
        </a:p>
      </dgm:t>
    </dgm:pt>
    <dgm:pt modelId="{0139C1C4-6761-49ED-A402-C3B16EFA3E71}" type="sibTrans" cxnId="{C7CC5B6D-49A8-4980-9B9D-6F85041FFB45}">
      <dgm:prSet/>
      <dgm:spPr/>
      <dgm:t>
        <a:bodyPr/>
        <a:lstStyle/>
        <a:p>
          <a:endParaRPr lang="en-US" b="1"/>
        </a:p>
      </dgm:t>
    </dgm:pt>
    <dgm:pt modelId="{ECF0B658-0A00-4BDB-8C54-B6A317B6936F}">
      <dgm:prSet/>
      <dgm:spPr/>
      <dgm:t>
        <a:bodyPr/>
        <a:lstStyle/>
        <a:p>
          <a:pPr rtl="0"/>
          <a:r>
            <a:rPr lang="en-US" b="1" i="0" u="none" smtClean="0"/>
            <a:t>&gt;1 TB/s</a:t>
          </a:r>
          <a:endParaRPr lang="en-US" b="1" i="0" u="none"/>
        </a:p>
      </dgm:t>
    </dgm:pt>
    <dgm:pt modelId="{E9E8338C-C44F-4996-ABE4-5EC3CB9245C0}" type="parTrans" cxnId="{3BDC277A-30FD-45E8-8F33-51E70073DEB2}">
      <dgm:prSet/>
      <dgm:spPr/>
      <dgm:t>
        <a:bodyPr/>
        <a:lstStyle/>
        <a:p>
          <a:endParaRPr lang="en-US" b="1"/>
        </a:p>
      </dgm:t>
    </dgm:pt>
    <dgm:pt modelId="{A453F28E-7381-46C4-8A2E-50404BE32A7B}" type="sibTrans" cxnId="{3BDC277A-30FD-45E8-8F33-51E70073DEB2}">
      <dgm:prSet/>
      <dgm:spPr/>
      <dgm:t>
        <a:bodyPr/>
        <a:lstStyle/>
        <a:p>
          <a:endParaRPr lang="en-US" b="1"/>
        </a:p>
      </dgm:t>
    </dgm:pt>
    <dgm:pt modelId="{FCF2E8D3-1C49-4C00-82F3-3E65BF9D6751}">
      <dgm:prSet/>
      <dgm:spPr/>
      <dgm:t>
        <a:bodyPr/>
        <a:lstStyle/>
        <a:p>
          <a:pPr algn="r" rtl="0"/>
          <a:r>
            <a:rPr lang="en-US" b="1" i="0" u="none" smtClean="0"/>
            <a:t>System Memory:</a:t>
          </a:r>
          <a:endParaRPr lang="en-US" b="1" i="0" u="none"/>
        </a:p>
      </dgm:t>
    </dgm:pt>
    <dgm:pt modelId="{ACF061E6-03FF-475C-A518-6C75CDA1753A}" type="parTrans" cxnId="{CB227271-F74E-4F97-934B-DD7CA5D17EBA}">
      <dgm:prSet/>
      <dgm:spPr/>
      <dgm:t>
        <a:bodyPr/>
        <a:lstStyle/>
        <a:p>
          <a:endParaRPr lang="en-US" b="1"/>
        </a:p>
      </dgm:t>
    </dgm:pt>
    <dgm:pt modelId="{59DD28F3-909A-4BBE-AD7A-717436213170}" type="sibTrans" cxnId="{CB227271-F74E-4F97-934B-DD7CA5D17EBA}">
      <dgm:prSet/>
      <dgm:spPr/>
      <dgm:t>
        <a:bodyPr/>
        <a:lstStyle/>
        <a:p>
          <a:endParaRPr lang="en-US" b="1"/>
        </a:p>
      </dgm:t>
    </dgm:pt>
    <dgm:pt modelId="{7446F6CE-A175-42D2-8410-C94380EE7F58}">
      <dgm:prSet/>
      <dgm:spPr/>
      <dgm:t>
        <a:bodyPr/>
        <a:lstStyle/>
        <a:p>
          <a:pPr rtl="0"/>
          <a:r>
            <a:rPr lang="en-US" b="1" i="0" u="none" dirty="0" smtClean="0"/>
            <a:t>&gt;1.5 Petabytes</a:t>
          </a:r>
          <a:endParaRPr lang="en-US" b="1" i="0" u="none" dirty="0"/>
        </a:p>
      </dgm:t>
    </dgm:pt>
    <dgm:pt modelId="{77AB130B-7A1E-4304-9ABB-5619C59C0779}" type="parTrans" cxnId="{5555D355-C3D3-483E-83D5-AEBA65E9852E}">
      <dgm:prSet/>
      <dgm:spPr/>
      <dgm:t>
        <a:bodyPr/>
        <a:lstStyle/>
        <a:p>
          <a:endParaRPr lang="en-US" b="1"/>
        </a:p>
      </dgm:t>
    </dgm:pt>
    <dgm:pt modelId="{9376BC5E-0DC2-486F-93B4-EF2DFA71575B}" type="sibTrans" cxnId="{5555D355-C3D3-483E-83D5-AEBA65E9852E}">
      <dgm:prSet/>
      <dgm:spPr/>
      <dgm:t>
        <a:bodyPr/>
        <a:lstStyle/>
        <a:p>
          <a:endParaRPr lang="en-US" b="1"/>
        </a:p>
      </dgm:t>
    </dgm:pt>
    <dgm:pt modelId="{DC30E986-3DEE-4F2D-9D3A-F0C8D39EA03C}">
      <dgm:prSet/>
      <dgm:spPr/>
      <dgm:t>
        <a:bodyPr/>
        <a:lstStyle/>
        <a:p>
          <a:pPr algn="r" rtl="0"/>
          <a:r>
            <a:rPr lang="en-US" b="1" i="0" u="none" dirty="0" smtClean="0"/>
            <a:t>Memory per core module:</a:t>
          </a:r>
          <a:endParaRPr lang="en-US" b="1" i="0" u="none" dirty="0"/>
        </a:p>
      </dgm:t>
    </dgm:pt>
    <dgm:pt modelId="{C4F493E8-FF4D-41E3-BB86-A4AF10C95357}" type="parTrans" cxnId="{8CCBCEF7-9DFF-4AEC-8B00-E5FD95EE29CC}">
      <dgm:prSet/>
      <dgm:spPr/>
      <dgm:t>
        <a:bodyPr/>
        <a:lstStyle/>
        <a:p>
          <a:endParaRPr lang="en-US" b="1"/>
        </a:p>
      </dgm:t>
    </dgm:pt>
    <dgm:pt modelId="{8BF643A4-6FD0-4E22-AE7B-EF446BFEDBC9}" type="sibTrans" cxnId="{8CCBCEF7-9DFF-4AEC-8B00-E5FD95EE29CC}">
      <dgm:prSet/>
      <dgm:spPr/>
      <dgm:t>
        <a:bodyPr/>
        <a:lstStyle/>
        <a:p>
          <a:endParaRPr lang="en-US" b="1"/>
        </a:p>
      </dgm:t>
    </dgm:pt>
    <dgm:pt modelId="{FDE9F1A0-BC07-400E-B6CD-2A8236BD3157}">
      <dgm:prSet/>
      <dgm:spPr/>
      <dgm:t>
        <a:bodyPr/>
        <a:lstStyle/>
        <a:p>
          <a:pPr rtl="0"/>
          <a:r>
            <a:rPr lang="en-US" b="1" i="0" u="none" dirty="0" smtClean="0"/>
            <a:t>4 GB</a:t>
          </a:r>
          <a:endParaRPr lang="en-US" b="1" i="0" u="none" dirty="0"/>
        </a:p>
      </dgm:t>
    </dgm:pt>
    <dgm:pt modelId="{D20BC58B-B25A-46F3-B632-33C18484BE43}" type="parTrans" cxnId="{68B55821-4E8E-45CA-9FAE-EB5A06403AD5}">
      <dgm:prSet/>
      <dgm:spPr/>
      <dgm:t>
        <a:bodyPr/>
        <a:lstStyle/>
        <a:p>
          <a:endParaRPr lang="en-US" b="1"/>
        </a:p>
      </dgm:t>
    </dgm:pt>
    <dgm:pt modelId="{071FBCFC-5FF7-46C0-86DD-150DF0BB34DE}" type="sibTrans" cxnId="{68B55821-4E8E-45CA-9FAE-EB5A06403AD5}">
      <dgm:prSet/>
      <dgm:spPr/>
      <dgm:t>
        <a:bodyPr/>
        <a:lstStyle/>
        <a:p>
          <a:endParaRPr lang="en-US" b="1"/>
        </a:p>
      </dgm:t>
    </dgm:pt>
    <dgm:pt modelId="{ED74CDDB-8AF1-47FA-9795-285791559B6A}">
      <dgm:prSet/>
      <dgm:spPr/>
      <dgm:t>
        <a:bodyPr/>
        <a:lstStyle/>
        <a:p>
          <a:pPr algn="r" rtl="0"/>
          <a:r>
            <a:rPr lang="en-US" b="1" i="0" u="none" dirty="0" err="1" smtClean="0"/>
            <a:t>Gemin</a:t>
          </a:r>
          <a:r>
            <a:rPr lang="en-US" b="1" i="0" u="none" dirty="0" smtClean="0"/>
            <a:t> Interconnect Topology:</a:t>
          </a:r>
          <a:endParaRPr lang="en-US" b="1" i="0" u="none" dirty="0"/>
        </a:p>
      </dgm:t>
    </dgm:pt>
    <dgm:pt modelId="{799032EC-1648-4798-AAA1-7DEFCD8E237B}" type="parTrans" cxnId="{A43DAADB-F7D6-4A27-939A-90D0FC1111BB}">
      <dgm:prSet/>
      <dgm:spPr/>
      <dgm:t>
        <a:bodyPr/>
        <a:lstStyle/>
        <a:p>
          <a:endParaRPr lang="en-US" b="1"/>
        </a:p>
      </dgm:t>
    </dgm:pt>
    <dgm:pt modelId="{40A87AAC-DEA4-4F35-92A9-01F52786CCF2}" type="sibTrans" cxnId="{A43DAADB-F7D6-4A27-939A-90D0FC1111BB}">
      <dgm:prSet/>
      <dgm:spPr/>
      <dgm:t>
        <a:bodyPr/>
        <a:lstStyle/>
        <a:p>
          <a:endParaRPr lang="en-US" b="1"/>
        </a:p>
      </dgm:t>
    </dgm:pt>
    <dgm:pt modelId="{490E98C7-DBC7-4502-89BB-D8CFA3F0C75D}">
      <dgm:prSet/>
      <dgm:spPr/>
      <dgm:t>
        <a:bodyPr/>
        <a:lstStyle/>
        <a:p>
          <a:pPr rtl="0"/>
          <a:r>
            <a:rPr lang="en-US" b="1" i="0" u="none" dirty="0" smtClean="0"/>
            <a:t>3D Torus</a:t>
          </a:r>
          <a:endParaRPr lang="en-US" b="1" i="0" u="none" dirty="0"/>
        </a:p>
      </dgm:t>
    </dgm:pt>
    <dgm:pt modelId="{6F48D159-86A4-4A57-B295-80F11A65847B}" type="parTrans" cxnId="{F0B4E534-3768-4FB5-BD10-14C26775AC47}">
      <dgm:prSet/>
      <dgm:spPr/>
      <dgm:t>
        <a:bodyPr/>
        <a:lstStyle/>
        <a:p>
          <a:endParaRPr lang="en-US" b="1"/>
        </a:p>
      </dgm:t>
    </dgm:pt>
    <dgm:pt modelId="{BCB43157-E49F-4DAB-8DE8-1A79F7430038}" type="sibTrans" cxnId="{F0B4E534-3768-4FB5-BD10-14C26775AC47}">
      <dgm:prSet/>
      <dgm:spPr/>
      <dgm:t>
        <a:bodyPr/>
        <a:lstStyle/>
        <a:p>
          <a:endParaRPr lang="en-US" b="1"/>
        </a:p>
      </dgm:t>
    </dgm:pt>
    <dgm:pt modelId="{A0192D2B-5F85-42BF-8657-610BF8C48E0F}">
      <dgm:prSet/>
      <dgm:spPr/>
      <dgm:t>
        <a:bodyPr/>
        <a:lstStyle/>
        <a:p>
          <a:pPr algn="r" rtl="0"/>
          <a:r>
            <a:rPr lang="en-US" b="1" i="0" u="none" smtClean="0"/>
            <a:t>Usable Storage:</a:t>
          </a:r>
          <a:endParaRPr lang="en-US" b="1" i="0" u="none"/>
        </a:p>
      </dgm:t>
    </dgm:pt>
    <dgm:pt modelId="{95B72BF7-D2B4-489D-9CA8-A9136E7CCD22}" type="parTrans" cxnId="{10952A4C-1552-4099-AD79-23DE79D99205}">
      <dgm:prSet/>
      <dgm:spPr/>
      <dgm:t>
        <a:bodyPr/>
        <a:lstStyle/>
        <a:p>
          <a:endParaRPr lang="en-US" b="1"/>
        </a:p>
      </dgm:t>
    </dgm:pt>
    <dgm:pt modelId="{CC00151F-AC44-4198-974B-C8F970C02E72}" type="sibTrans" cxnId="{10952A4C-1552-4099-AD79-23DE79D99205}">
      <dgm:prSet/>
      <dgm:spPr/>
      <dgm:t>
        <a:bodyPr/>
        <a:lstStyle/>
        <a:p>
          <a:endParaRPr lang="en-US" b="1"/>
        </a:p>
      </dgm:t>
    </dgm:pt>
    <dgm:pt modelId="{482F7A87-91AD-4991-B8E3-8DBC0EEC2F47}">
      <dgm:prSet/>
      <dgm:spPr/>
      <dgm:t>
        <a:bodyPr/>
        <a:lstStyle/>
        <a:p>
          <a:pPr rtl="0"/>
          <a:r>
            <a:rPr lang="en-US" b="1" i="0" u="none" dirty="0" smtClean="0"/>
            <a:t>&gt;25 Petabytes</a:t>
          </a:r>
          <a:endParaRPr lang="en-US" b="1" i="0" u="none" dirty="0"/>
        </a:p>
      </dgm:t>
    </dgm:pt>
    <dgm:pt modelId="{03FBFED3-5B18-4A15-874D-D03E5BDF6AF9}" type="parTrans" cxnId="{DDAE6E43-6995-4BA9-AF02-37FC12892469}">
      <dgm:prSet/>
      <dgm:spPr/>
      <dgm:t>
        <a:bodyPr/>
        <a:lstStyle/>
        <a:p>
          <a:endParaRPr lang="en-US" b="1"/>
        </a:p>
      </dgm:t>
    </dgm:pt>
    <dgm:pt modelId="{FB6BDDEB-3E70-4C10-89F9-B8A5DF644367}" type="sibTrans" cxnId="{DDAE6E43-6995-4BA9-AF02-37FC12892469}">
      <dgm:prSet/>
      <dgm:spPr/>
      <dgm:t>
        <a:bodyPr/>
        <a:lstStyle/>
        <a:p>
          <a:endParaRPr lang="en-US" b="1"/>
        </a:p>
      </dgm:t>
    </dgm:pt>
    <dgm:pt modelId="{4C05EE93-69EA-4AE3-8A0A-D2180B0004FF}">
      <dgm:prSet/>
      <dgm:spPr/>
      <dgm:t>
        <a:bodyPr/>
        <a:lstStyle/>
        <a:p>
          <a:pPr algn="r" rtl="0"/>
          <a:r>
            <a:rPr lang="en-US" b="1" i="0" u="none" smtClean="0"/>
            <a:t>Peak performance:</a:t>
          </a:r>
          <a:endParaRPr lang="en-US" b="1" i="0" u="none"/>
        </a:p>
      </dgm:t>
    </dgm:pt>
    <dgm:pt modelId="{2D0E1782-CE41-4FA6-80C9-018D4DC2E885}" type="parTrans" cxnId="{80A9BFEE-70A6-4B3B-B735-C997E64454B7}">
      <dgm:prSet/>
      <dgm:spPr/>
      <dgm:t>
        <a:bodyPr/>
        <a:lstStyle/>
        <a:p>
          <a:endParaRPr lang="en-US" b="1"/>
        </a:p>
      </dgm:t>
    </dgm:pt>
    <dgm:pt modelId="{DD9AF967-D6D5-4CEE-931B-DD759DA10A6A}" type="sibTrans" cxnId="{80A9BFEE-70A6-4B3B-B735-C997E64454B7}">
      <dgm:prSet/>
      <dgm:spPr/>
      <dgm:t>
        <a:bodyPr/>
        <a:lstStyle/>
        <a:p>
          <a:endParaRPr lang="en-US" b="1"/>
        </a:p>
      </dgm:t>
    </dgm:pt>
    <dgm:pt modelId="{68A78E47-9B6C-4B89-A6A5-35F3B5F2D606}">
      <dgm:prSet/>
      <dgm:spPr/>
      <dgm:t>
        <a:bodyPr/>
        <a:lstStyle/>
        <a:p>
          <a:pPr rtl="0"/>
          <a:r>
            <a:rPr lang="en-US" b="1" i="0" u="none" dirty="0" smtClean="0"/>
            <a:t>&gt;11.5 </a:t>
          </a:r>
          <a:r>
            <a:rPr lang="en-US" b="1" i="0" u="none" dirty="0" err="1" smtClean="0"/>
            <a:t>Petaflops</a:t>
          </a:r>
          <a:endParaRPr lang="en-US" b="1" i="0" u="none" dirty="0"/>
        </a:p>
      </dgm:t>
    </dgm:pt>
    <dgm:pt modelId="{7E06BE7D-CC35-4313-8831-C3C36580C01A}" type="parTrans" cxnId="{3D500DC4-2C9D-4934-9DCC-BFD9FB12C1EC}">
      <dgm:prSet/>
      <dgm:spPr/>
      <dgm:t>
        <a:bodyPr/>
        <a:lstStyle/>
        <a:p>
          <a:endParaRPr lang="en-US" b="1"/>
        </a:p>
      </dgm:t>
    </dgm:pt>
    <dgm:pt modelId="{64E937E8-2140-4716-BE30-378036E41703}" type="sibTrans" cxnId="{3D500DC4-2C9D-4934-9DCC-BFD9FB12C1EC}">
      <dgm:prSet/>
      <dgm:spPr/>
      <dgm:t>
        <a:bodyPr/>
        <a:lstStyle/>
        <a:p>
          <a:endParaRPr lang="en-US" b="1"/>
        </a:p>
      </dgm:t>
    </dgm:pt>
    <dgm:pt modelId="{425E03BE-0083-4DC0-9671-2D9F53588A01}">
      <dgm:prSet/>
      <dgm:spPr/>
      <dgm:t>
        <a:bodyPr/>
        <a:lstStyle/>
        <a:p>
          <a:pPr algn="r" rtl="0"/>
          <a:r>
            <a:rPr lang="en-US" b="1" i="0" u="none" dirty="0" smtClean="0"/>
            <a:t>Number of AMD </a:t>
          </a:r>
          <a:r>
            <a:rPr lang="en-US" b="1" i="0" u="none" dirty="0" err="1" smtClean="0"/>
            <a:t>Interlogos</a:t>
          </a:r>
          <a:r>
            <a:rPr lang="en-US" b="1" i="0" u="none" dirty="0" smtClean="0"/>
            <a:t> processors:</a:t>
          </a:r>
          <a:endParaRPr lang="en-US" b="1" i="0" u="none" dirty="0"/>
        </a:p>
      </dgm:t>
    </dgm:pt>
    <dgm:pt modelId="{B598CEC6-0EFC-4D04-BFE8-5D4ED481F505}" type="parTrans" cxnId="{AA11DFA7-FB47-4B4A-A7E6-1207C2F55AC6}">
      <dgm:prSet/>
      <dgm:spPr/>
      <dgm:t>
        <a:bodyPr/>
        <a:lstStyle/>
        <a:p>
          <a:endParaRPr lang="en-US" b="1"/>
        </a:p>
      </dgm:t>
    </dgm:pt>
    <dgm:pt modelId="{D5557EC8-0901-4720-B592-70CEA7153AB7}" type="sibTrans" cxnId="{AA11DFA7-FB47-4B4A-A7E6-1207C2F55AC6}">
      <dgm:prSet/>
      <dgm:spPr/>
      <dgm:t>
        <a:bodyPr/>
        <a:lstStyle/>
        <a:p>
          <a:endParaRPr lang="en-US" b="1"/>
        </a:p>
      </dgm:t>
    </dgm:pt>
    <dgm:pt modelId="{797A1063-C9F8-44A4-BFDB-D4BEE6FB3765}">
      <dgm:prSet/>
      <dgm:spPr/>
      <dgm:t>
        <a:bodyPr/>
        <a:lstStyle/>
        <a:p>
          <a:pPr rtl="0"/>
          <a:r>
            <a:rPr lang="en-US" b="1" i="0" u="none" dirty="0" smtClean="0"/>
            <a:t>&gt;49,000</a:t>
          </a:r>
          <a:endParaRPr lang="en-US" b="1" i="0" u="none" dirty="0"/>
        </a:p>
      </dgm:t>
    </dgm:pt>
    <dgm:pt modelId="{931E531A-14EB-4964-8087-6286A177671B}" type="parTrans" cxnId="{DEA0F831-A721-44C3-8E83-4B6C9BE3E6CD}">
      <dgm:prSet/>
      <dgm:spPr/>
      <dgm:t>
        <a:bodyPr/>
        <a:lstStyle/>
        <a:p>
          <a:endParaRPr lang="en-US" b="1"/>
        </a:p>
      </dgm:t>
    </dgm:pt>
    <dgm:pt modelId="{CDFA0D8C-EA25-4C56-B343-4B26E7116AF7}" type="sibTrans" cxnId="{DEA0F831-A721-44C3-8E83-4B6C9BE3E6CD}">
      <dgm:prSet/>
      <dgm:spPr/>
      <dgm:t>
        <a:bodyPr/>
        <a:lstStyle/>
        <a:p>
          <a:endParaRPr lang="en-US" b="1"/>
        </a:p>
      </dgm:t>
    </dgm:pt>
    <dgm:pt modelId="{CC54987C-9A81-46D7-8F0F-6B0665642F8D}">
      <dgm:prSet/>
      <dgm:spPr/>
      <dgm:t>
        <a:bodyPr/>
        <a:lstStyle/>
        <a:p>
          <a:pPr algn="r" rtl="0"/>
          <a:r>
            <a:rPr lang="en-US" b="1" i="0" u="none" dirty="0" smtClean="0"/>
            <a:t>Number of AMD x86 core modules:</a:t>
          </a:r>
          <a:endParaRPr lang="en-US" b="1" i="0" u="none" dirty="0"/>
        </a:p>
      </dgm:t>
    </dgm:pt>
    <dgm:pt modelId="{1B252D2E-11E6-4E02-BD28-39E09A2E1EB9}" type="parTrans" cxnId="{FB3BB287-4A99-41CD-9ADD-DB6EAAAF0E4E}">
      <dgm:prSet/>
      <dgm:spPr/>
      <dgm:t>
        <a:bodyPr/>
        <a:lstStyle/>
        <a:p>
          <a:endParaRPr lang="en-US" b="1"/>
        </a:p>
      </dgm:t>
    </dgm:pt>
    <dgm:pt modelId="{8E6DABC6-0A4A-4F24-9C8C-EAC7C3AA8C3E}" type="sibTrans" cxnId="{FB3BB287-4A99-41CD-9ADD-DB6EAAAF0E4E}">
      <dgm:prSet/>
      <dgm:spPr/>
      <dgm:t>
        <a:bodyPr/>
        <a:lstStyle/>
        <a:p>
          <a:endParaRPr lang="en-US" b="1"/>
        </a:p>
      </dgm:t>
    </dgm:pt>
    <dgm:pt modelId="{03FDA6FE-A3C7-4EC1-93D6-54775453A9CB}">
      <dgm:prSet/>
      <dgm:spPr/>
      <dgm:t>
        <a:bodyPr/>
        <a:lstStyle/>
        <a:p>
          <a:pPr rtl="0"/>
          <a:r>
            <a:rPr lang="en-US" b="1" i="0" u="none" dirty="0" smtClean="0"/>
            <a:t>&gt;380,000</a:t>
          </a:r>
          <a:endParaRPr lang="en-US" b="1" i="0" u="none" dirty="0"/>
        </a:p>
      </dgm:t>
    </dgm:pt>
    <dgm:pt modelId="{709B14BD-5272-44F3-A945-6C0C90CCD6A2}" type="parTrans" cxnId="{10719719-11E3-4A70-95B3-9F8007594916}">
      <dgm:prSet/>
      <dgm:spPr/>
      <dgm:t>
        <a:bodyPr/>
        <a:lstStyle/>
        <a:p>
          <a:endParaRPr lang="en-US" b="1"/>
        </a:p>
      </dgm:t>
    </dgm:pt>
    <dgm:pt modelId="{C2717011-7B0B-47F8-864D-7CF2F35896B5}" type="sibTrans" cxnId="{10719719-11E3-4A70-95B3-9F8007594916}">
      <dgm:prSet/>
      <dgm:spPr/>
      <dgm:t>
        <a:bodyPr/>
        <a:lstStyle/>
        <a:p>
          <a:endParaRPr lang="en-US" b="1"/>
        </a:p>
      </dgm:t>
    </dgm:pt>
    <dgm:pt modelId="{4D27F828-20FA-48A7-99AC-600E142FBE17}">
      <dgm:prSet/>
      <dgm:spPr/>
      <dgm:t>
        <a:bodyPr/>
        <a:lstStyle/>
        <a:p>
          <a:pPr algn="r" rtl="0"/>
          <a:r>
            <a:rPr lang="en-US" b="1" i="0" u="none" dirty="0" smtClean="0"/>
            <a:t>Number of NVIDIA </a:t>
          </a:r>
          <a:r>
            <a:rPr lang="en-US" b="1" i="0" u="none" dirty="0" err="1" smtClean="0"/>
            <a:t>Kepler</a:t>
          </a:r>
          <a:r>
            <a:rPr lang="en-US" b="1" i="0" u="none" dirty="0" smtClean="0"/>
            <a:t> GPUs:</a:t>
          </a:r>
          <a:endParaRPr lang="en-US" b="1" i="0" u="none" dirty="0"/>
        </a:p>
      </dgm:t>
    </dgm:pt>
    <dgm:pt modelId="{47BADDB9-2AA2-42BE-8398-F0715A5855D1}" type="parTrans" cxnId="{5825BEC7-D2AF-48E2-86B2-0D4B21D64352}">
      <dgm:prSet/>
      <dgm:spPr/>
      <dgm:t>
        <a:bodyPr/>
        <a:lstStyle/>
        <a:p>
          <a:endParaRPr lang="en-US" b="1"/>
        </a:p>
      </dgm:t>
    </dgm:pt>
    <dgm:pt modelId="{17CEB982-807C-469C-8B98-8B7DAD09B87D}" type="sibTrans" cxnId="{5825BEC7-D2AF-48E2-86B2-0D4B21D64352}">
      <dgm:prSet/>
      <dgm:spPr/>
      <dgm:t>
        <a:bodyPr/>
        <a:lstStyle/>
        <a:p>
          <a:endParaRPr lang="en-US" b="1"/>
        </a:p>
      </dgm:t>
    </dgm:pt>
    <dgm:pt modelId="{FB152C72-3E3F-47BE-BAB6-CDEB4E8581ED}">
      <dgm:prSet/>
      <dgm:spPr/>
      <dgm:t>
        <a:bodyPr/>
        <a:lstStyle/>
        <a:p>
          <a:pPr rtl="0"/>
          <a:r>
            <a:rPr lang="en-US" b="1" i="0" u="none" smtClean="0"/>
            <a:t>&gt;3,000</a:t>
          </a:r>
          <a:endParaRPr lang="en-US" b="1" i="0" u="none"/>
        </a:p>
      </dgm:t>
    </dgm:pt>
    <dgm:pt modelId="{2AF45A45-7B43-4065-8F6D-E87BBC3878B0}" type="parTrans" cxnId="{CF74293E-702A-4F06-8F9C-71FA602D1B4F}">
      <dgm:prSet/>
      <dgm:spPr/>
      <dgm:t>
        <a:bodyPr/>
        <a:lstStyle/>
        <a:p>
          <a:endParaRPr lang="en-US" b="1"/>
        </a:p>
      </dgm:t>
    </dgm:pt>
    <dgm:pt modelId="{E329C23C-9DA2-442E-8709-B17EE1E4C14E}" type="sibTrans" cxnId="{CF74293E-702A-4F06-8F9C-71FA602D1B4F}">
      <dgm:prSet/>
      <dgm:spPr/>
      <dgm:t>
        <a:bodyPr/>
        <a:lstStyle/>
        <a:p>
          <a:endParaRPr lang="en-US" b="1"/>
        </a:p>
      </dgm:t>
    </dgm:pt>
    <dgm:pt modelId="{8B023DC7-611D-4A32-962E-3B2148A21032}" type="pres">
      <dgm:prSet presAssocID="{8CF5ABDB-4C5F-4748-B19C-C4DE51FFC4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48A8F-039D-4390-B905-6A3009305DCE}" type="pres">
      <dgm:prSet presAssocID="{4F135CB4-A708-4F52-95DE-77A5104BFBE9}" presName="linNode" presStyleCnt="0"/>
      <dgm:spPr/>
      <dgm:t>
        <a:bodyPr/>
        <a:lstStyle/>
        <a:p>
          <a:endParaRPr lang="en-US"/>
        </a:p>
      </dgm:t>
    </dgm:pt>
    <dgm:pt modelId="{D1BAFA68-78F8-4598-BB53-2823CEFDEE54}" type="pres">
      <dgm:prSet presAssocID="{4F135CB4-A708-4F52-95DE-77A5104BFBE9}" presName="parentText" presStyleLbl="node1" presStyleIdx="0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51F52-9218-426A-922F-D79F692BBB9C}" type="pres">
      <dgm:prSet presAssocID="{4F135CB4-A708-4F52-95DE-77A5104BFBE9}" presName="descendantText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966ED-8E04-4B67-8D65-AD12B1E62BDF}" type="pres">
      <dgm:prSet presAssocID="{46208BA9-1E09-4E85-BEA5-7102B22F8D4F}" presName="sp" presStyleCnt="0"/>
      <dgm:spPr/>
      <dgm:t>
        <a:bodyPr/>
        <a:lstStyle/>
        <a:p>
          <a:endParaRPr lang="en-US"/>
        </a:p>
      </dgm:t>
    </dgm:pt>
    <dgm:pt modelId="{4D74E75D-B1D0-411C-B2CB-D06383615EC1}" type="pres">
      <dgm:prSet presAssocID="{219AF21A-71E8-4113-846D-3FBB6F6219FA}" presName="linNode" presStyleCnt="0"/>
      <dgm:spPr/>
      <dgm:t>
        <a:bodyPr/>
        <a:lstStyle/>
        <a:p>
          <a:endParaRPr lang="en-US"/>
        </a:p>
      </dgm:t>
    </dgm:pt>
    <dgm:pt modelId="{833044FC-D559-4855-957F-2A91D0CF5C64}" type="pres">
      <dgm:prSet presAssocID="{219AF21A-71E8-4113-846D-3FBB6F6219FA}" presName="parentText" presStyleLbl="node1" presStyleIdx="1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7857D-FE9A-4E3A-9E10-A96A1667CA92}" type="pres">
      <dgm:prSet presAssocID="{219AF21A-71E8-4113-846D-3FBB6F6219FA}" presName="descendantText" presStyleLbl="align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810BB-8FF5-45B7-91CE-24E4EC428244}" type="pres">
      <dgm:prSet presAssocID="{E0ED309E-4BB6-4E5B-ADF0-412B15966ACF}" presName="sp" presStyleCnt="0"/>
      <dgm:spPr/>
      <dgm:t>
        <a:bodyPr/>
        <a:lstStyle/>
        <a:p>
          <a:endParaRPr lang="en-US"/>
        </a:p>
      </dgm:t>
    </dgm:pt>
    <dgm:pt modelId="{23DD2B3D-533D-4E38-8CF6-35E91098A824}" type="pres">
      <dgm:prSet presAssocID="{A0ED1B25-FA77-45C4-B870-0FA14781605D}" presName="linNode" presStyleCnt="0"/>
      <dgm:spPr/>
      <dgm:t>
        <a:bodyPr/>
        <a:lstStyle/>
        <a:p>
          <a:endParaRPr lang="en-US"/>
        </a:p>
      </dgm:t>
    </dgm:pt>
    <dgm:pt modelId="{9A5CB84B-7DA1-4F0F-A374-49F606E344B1}" type="pres">
      <dgm:prSet presAssocID="{A0ED1B25-FA77-45C4-B870-0FA14781605D}" presName="parentText" presStyleLbl="node1" presStyleIdx="2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17B49-295E-4169-8E8E-C7299C89A07F}" type="pres">
      <dgm:prSet presAssocID="{A0ED1B25-FA77-45C4-B870-0FA14781605D}" presName="descendantText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459E1-3861-49B7-A336-9FB2349E3EA7}" type="pres">
      <dgm:prSet presAssocID="{0139C1C4-6761-49ED-A402-C3B16EFA3E71}" presName="sp" presStyleCnt="0"/>
      <dgm:spPr/>
      <dgm:t>
        <a:bodyPr/>
        <a:lstStyle/>
        <a:p>
          <a:endParaRPr lang="en-US"/>
        </a:p>
      </dgm:t>
    </dgm:pt>
    <dgm:pt modelId="{0C2AF526-E31C-4F36-8C64-698245F28BCD}" type="pres">
      <dgm:prSet presAssocID="{FCF2E8D3-1C49-4C00-82F3-3E65BF9D6751}" presName="linNode" presStyleCnt="0"/>
      <dgm:spPr/>
      <dgm:t>
        <a:bodyPr/>
        <a:lstStyle/>
        <a:p>
          <a:endParaRPr lang="en-US"/>
        </a:p>
      </dgm:t>
    </dgm:pt>
    <dgm:pt modelId="{F282582C-27C3-4202-9C1A-159CF805263E}" type="pres">
      <dgm:prSet presAssocID="{FCF2E8D3-1C49-4C00-82F3-3E65BF9D6751}" presName="parentText" presStyleLbl="node1" presStyleIdx="3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E67D5-6855-4C84-AB63-F900415A8A17}" type="pres">
      <dgm:prSet presAssocID="{FCF2E8D3-1C49-4C00-82F3-3E65BF9D6751}" presName="descendantText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3CF29-0B54-4BDD-9D98-12C701BD8307}" type="pres">
      <dgm:prSet presAssocID="{59DD28F3-909A-4BBE-AD7A-717436213170}" presName="sp" presStyleCnt="0"/>
      <dgm:spPr/>
      <dgm:t>
        <a:bodyPr/>
        <a:lstStyle/>
        <a:p>
          <a:endParaRPr lang="en-US"/>
        </a:p>
      </dgm:t>
    </dgm:pt>
    <dgm:pt modelId="{C4892AF9-9379-4A2A-9DB2-AC3F05222609}" type="pres">
      <dgm:prSet presAssocID="{DC30E986-3DEE-4F2D-9D3A-F0C8D39EA03C}" presName="linNode" presStyleCnt="0"/>
      <dgm:spPr/>
      <dgm:t>
        <a:bodyPr/>
        <a:lstStyle/>
        <a:p>
          <a:endParaRPr lang="en-US"/>
        </a:p>
      </dgm:t>
    </dgm:pt>
    <dgm:pt modelId="{511713F4-B057-4E01-AFCF-03FD165B4446}" type="pres">
      <dgm:prSet presAssocID="{DC30E986-3DEE-4F2D-9D3A-F0C8D39EA03C}" presName="parentText" presStyleLbl="node1" presStyleIdx="4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9F59C-BE5E-491D-B392-E010E9E18579}" type="pres">
      <dgm:prSet presAssocID="{DC30E986-3DEE-4F2D-9D3A-F0C8D39EA03C}" presName="descendantText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8D220-0953-40DE-8D56-BDEBA207A4D7}" type="pres">
      <dgm:prSet presAssocID="{8BF643A4-6FD0-4E22-AE7B-EF446BFEDBC9}" presName="sp" presStyleCnt="0"/>
      <dgm:spPr/>
      <dgm:t>
        <a:bodyPr/>
        <a:lstStyle/>
        <a:p>
          <a:endParaRPr lang="en-US"/>
        </a:p>
      </dgm:t>
    </dgm:pt>
    <dgm:pt modelId="{52D95E9D-0AC3-4DDD-9A51-BD59B3805CC9}" type="pres">
      <dgm:prSet presAssocID="{ED74CDDB-8AF1-47FA-9795-285791559B6A}" presName="linNode" presStyleCnt="0"/>
      <dgm:spPr/>
      <dgm:t>
        <a:bodyPr/>
        <a:lstStyle/>
        <a:p>
          <a:endParaRPr lang="en-US"/>
        </a:p>
      </dgm:t>
    </dgm:pt>
    <dgm:pt modelId="{3B054523-F244-4106-8523-4671F79EACEF}" type="pres">
      <dgm:prSet presAssocID="{ED74CDDB-8AF1-47FA-9795-285791559B6A}" presName="parentText" presStyleLbl="node1" presStyleIdx="5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45A71-FE38-42CF-BCBB-AD223C443E06}" type="pres">
      <dgm:prSet presAssocID="{ED74CDDB-8AF1-47FA-9795-285791559B6A}" presName="descendantText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48257-2C49-47D3-AB5A-13081BD0DC3E}" type="pres">
      <dgm:prSet presAssocID="{40A87AAC-DEA4-4F35-92A9-01F52786CCF2}" presName="sp" presStyleCnt="0"/>
      <dgm:spPr/>
      <dgm:t>
        <a:bodyPr/>
        <a:lstStyle/>
        <a:p>
          <a:endParaRPr lang="en-US"/>
        </a:p>
      </dgm:t>
    </dgm:pt>
    <dgm:pt modelId="{909BC349-9FEB-46F6-9D89-377BAF079B32}" type="pres">
      <dgm:prSet presAssocID="{A0192D2B-5F85-42BF-8657-610BF8C48E0F}" presName="linNode" presStyleCnt="0"/>
      <dgm:spPr/>
      <dgm:t>
        <a:bodyPr/>
        <a:lstStyle/>
        <a:p>
          <a:endParaRPr lang="en-US"/>
        </a:p>
      </dgm:t>
    </dgm:pt>
    <dgm:pt modelId="{952A7245-E810-4107-B1B3-363B0150B6F5}" type="pres">
      <dgm:prSet presAssocID="{A0192D2B-5F85-42BF-8657-610BF8C48E0F}" presName="parentText" presStyleLbl="node1" presStyleIdx="6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413FA-CEBD-41EE-8221-B81A72D58876}" type="pres">
      <dgm:prSet presAssocID="{A0192D2B-5F85-42BF-8657-610BF8C48E0F}" presName="descendantText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67649-B95C-46A1-AA89-BEAC7AF433D6}" type="pres">
      <dgm:prSet presAssocID="{CC00151F-AC44-4198-974B-C8F970C02E72}" presName="sp" presStyleCnt="0"/>
      <dgm:spPr/>
      <dgm:t>
        <a:bodyPr/>
        <a:lstStyle/>
        <a:p>
          <a:endParaRPr lang="en-US"/>
        </a:p>
      </dgm:t>
    </dgm:pt>
    <dgm:pt modelId="{45EAE3F4-F1C5-475A-9401-AF9220ACF19A}" type="pres">
      <dgm:prSet presAssocID="{4C05EE93-69EA-4AE3-8A0A-D2180B0004FF}" presName="linNode" presStyleCnt="0"/>
      <dgm:spPr/>
      <dgm:t>
        <a:bodyPr/>
        <a:lstStyle/>
        <a:p>
          <a:endParaRPr lang="en-US"/>
        </a:p>
      </dgm:t>
    </dgm:pt>
    <dgm:pt modelId="{E022985C-83C1-4BD1-8579-15477FAF17D0}" type="pres">
      <dgm:prSet presAssocID="{4C05EE93-69EA-4AE3-8A0A-D2180B0004FF}" presName="parentText" presStyleLbl="node1" presStyleIdx="7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431E1-8970-4B2B-B992-01BB3ED58AFB}" type="pres">
      <dgm:prSet presAssocID="{4C05EE93-69EA-4AE3-8A0A-D2180B0004FF}" presName="descendantText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52DAD-2378-47BA-A5CA-514AAD042B14}" type="pres">
      <dgm:prSet presAssocID="{DD9AF967-D6D5-4CEE-931B-DD759DA10A6A}" presName="sp" presStyleCnt="0"/>
      <dgm:spPr/>
      <dgm:t>
        <a:bodyPr/>
        <a:lstStyle/>
        <a:p>
          <a:endParaRPr lang="en-US"/>
        </a:p>
      </dgm:t>
    </dgm:pt>
    <dgm:pt modelId="{3F2D2544-AF5C-4EEA-8E06-F82185F0EEA7}" type="pres">
      <dgm:prSet presAssocID="{425E03BE-0083-4DC0-9671-2D9F53588A01}" presName="linNode" presStyleCnt="0"/>
      <dgm:spPr/>
      <dgm:t>
        <a:bodyPr/>
        <a:lstStyle/>
        <a:p>
          <a:endParaRPr lang="en-US"/>
        </a:p>
      </dgm:t>
    </dgm:pt>
    <dgm:pt modelId="{4C989D76-B268-4E25-81BD-63E3798DCD06}" type="pres">
      <dgm:prSet presAssocID="{425E03BE-0083-4DC0-9671-2D9F53588A01}" presName="parentText" presStyleLbl="node1" presStyleIdx="8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B440B-A614-4757-85C7-0F1A0664C4C7}" type="pres">
      <dgm:prSet presAssocID="{425E03BE-0083-4DC0-9671-2D9F53588A01}" presName="descendantText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12B38-0CB1-4088-8EF6-2DE9CC639EF4}" type="pres">
      <dgm:prSet presAssocID="{D5557EC8-0901-4720-B592-70CEA7153AB7}" presName="sp" presStyleCnt="0"/>
      <dgm:spPr/>
      <dgm:t>
        <a:bodyPr/>
        <a:lstStyle/>
        <a:p>
          <a:endParaRPr lang="en-US"/>
        </a:p>
      </dgm:t>
    </dgm:pt>
    <dgm:pt modelId="{9F01AD3E-BD93-42B7-89B9-B27AFEC3FACC}" type="pres">
      <dgm:prSet presAssocID="{CC54987C-9A81-46D7-8F0F-6B0665642F8D}" presName="linNode" presStyleCnt="0"/>
      <dgm:spPr/>
      <dgm:t>
        <a:bodyPr/>
        <a:lstStyle/>
        <a:p>
          <a:endParaRPr lang="en-US"/>
        </a:p>
      </dgm:t>
    </dgm:pt>
    <dgm:pt modelId="{6DD6FC6D-82A5-45D8-88D8-C0BAE6118825}" type="pres">
      <dgm:prSet presAssocID="{CC54987C-9A81-46D7-8F0F-6B0665642F8D}" presName="parentText" presStyleLbl="node1" presStyleIdx="9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DAB85-D6CF-4F94-A334-3A75C12A86BA}" type="pres">
      <dgm:prSet presAssocID="{CC54987C-9A81-46D7-8F0F-6B0665642F8D}" presName="descendantText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BA46E-12AD-4ABF-AAFD-EF173F1E6C20}" type="pres">
      <dgm:prSet presAssocID="{8E6DABC6-0A4A-4F24-9C8C-EAC7C3AA8C3E}" presName="sp" presStyleCnt="0"/>
      <dgm:spPr/>
      <dgm:t>
        <a:bodyPr/>
        <a:lstStyle/>
        <a:p>
          <a:endParaRPr lang="en-US"/>
        </a:p>
      </dgm:t>
    </dgm:pt>
    <dgm:pt modelId="{FEDB3308-E05F-4B45-AAA2-FD097AFABBF5}" type="pres">
      <dgm:prSet presAssocID="{4D27F828-20FA-48A7-99AC-600E142FBE17}" presName="linNode" presStyleCnt="0"/>
      <dgm:spPr/>
      <dgm:t>
        <a:bodyPr/>
        <a:lstStyle/>
        <a:p>
          <a:endParaRPr lang="en-US"/>
        </a:p>
      </dgm:t>
    </dgm:pt>
    <dgm:pt modelId="{97442EC1-F901-4DB2-A4BA-D6802F31A3BC}" type="pres">
      <dgm:prSet presAssocID="{4D27F828-20FA-48A7-99AC-600E142FBE17}" presName="parentText" presStyleLbl="node1" presStyleIdx="10" presStyleCnt="11" custScaleX="196384" custLinFactNeighborX="66" custLinFactNeighborY="62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FFF53-40C0-45CF-87A2-C3B1FE3AB685}" type="pres">
      <dgm:prSet presAssocID="{4D27F828-20FA-48A7-99AC-600E142FBE17}" presName="descendantText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0B3FD9-F982-4DEA-B511-792B01DF697F}" type="presOf" srcId="{68A78E47-9B6C-4B89-A6A5-35F3B5F2D606}" destId="{1AC431E1-8970-4B2B-B992-01BB3ED58AFB}" srcOrd="0" destOrd="0" presId="urn:microsoft.com/office/officeart/2005/8/layout/vList5"/>
    <dgm:cxn modelId="{C1E2B155-D6E2-48EC-867F-3953EE27B5D0}" type="presOf" srcId="{03FDA6FE-A3C7-4EC1-93D6-54775453A9CB}" destId="{684DAB85-D6CF-4F94-A334-3A75C12A86BA}" srcOrd="0" destOrd="0" presId="urn:microsoft.com/office/officeart/2005/8/layout/vList5"/>
    <dgm:cxn modelId="{18D553AC-E50E-4475-91C7-7A7FA3E6537D}" type="presOf" srcId="{490E98C7-DBC7-4502-89BB-D8CFA3F0C75D}" destId="{5BA45A71-FE38-42CF-BCBB-AD223C443E06}" srcOrd="0" destOrd="0" presId="urn:microsoft.com/office/officeart/2005/8/layout/vList5"/>
    <dgm:cxn modelId="{4BA77F25-23F3-4D90-BEDE-811B5F86EB6D}" type="presOf" srcId="{219AF21A-71E8-4113-846D-3FBB6F6219FA}" destId="{833044FC-D559-4855-957F-2A91D0CF5C64}" srcOrd="0" destOrd="0" presId="urn:microsoft.com/office/officeart/2005/8/layout/vList5"/>
    <dgm:cxn modelId="{8B4D64BC-B262-46D9-BDF3-7345BE0EF9A7}" type="presOf" srcId="{4F135CB4-A708-4F52-95DE-77A5104BFBE9}" destId="{D1BAFA68-78F8-4598-BB53-2823CEFDEE54}" srcOrd="0" destOrd="0" presId="urn:microsoft.com/office/officeart/2005/8/layout/vList5"/>
    <dgm:cxn modelId="{567CE69A-FEDC-4BE8-96AF-060711EDAA83}" type="presOf" srcId="{CC54987C-9A81-46D7-8F0F-6B0665642F8D}" destId="{6DD6FC6D-82A5-45D8-88D8-C0BAE6118825}" srcOrd="0" destOrd="0" presId="urn:microsoft.com/office/officeart/2005/8/layout/vList5"/>
    <dgm:cxn modelId="{799EBAE2-009C-491D-AD37-C26EA03A1543}" type="presOf" srcId="{DC30E986-3DEE-4F2D-9D3A-F0C8D39EA03C}" destId="{511713F4-B057-4E01-AFCF-03FD165B4446}" srcOrd="0" destOrd="0" presId="urn:microsoft.com/office/officeart/2005/8/layout/vList5"/>
    <dgm:cxn modelId="{3D500DC4-2C9D-4934-9DCC-BFD9FB12C1EC}" srcId="{4C05EE93-69EA-4AE3-8A0A-D2180B0004FF}" destId="{68A78E47-9B6C-4B89-A6A5-35F3B5F2D606}" srcOrd="0" destOrd="0" parTransId="{7E06BE7D-CC35-4313-8831-C3C36580C01A}" sibTransId="{64E937E8-2140-4716-BE30-378036E41703}"/>
    <dgm:cxn modelId="{0994E001-16A4-4593-B1D5-98A4648863F4}" type="presOf" srcId="{ED74CDDB-8AF1-47FA-9795-285791559B6A}" destId="{3B054523-F244-4106-8523-4671F79EACEF}" srcOrd="0" destOrd="0" presId="urn:microsoft.com/office/officeart/2005/8/layout/vList5"/>
    <dgm:cxn modelId="{E0CA07B4-2877-4A7C-97C3-358BE6075737}" type="presOf" srcId="{4D27F828-20FA-48A7-99AC-600E142FBE17}" destId="{97442EC1-F901-4DB2-A4BA-D6802F31A3BC}" srcOrd="0" destOrd="0" presId="urn:microsoft.com/office/officeart/2005/8/layout/vList5"/>
    <dgm:cxn modelId="{8CCBCEF7-9DFF-4AEC-8B00-E5FD95EE29CC}" srcId="{8CF5ABDB-4C5F-4748-B19C-C4DE51FFC472}" destId="{DC30E986-3DEE-4F2D-9D3A-F0C8D39EA03C}" srcOrd="4" destOrd="0" parTransId="{C4F493E8-FF4D-41E3-BB86-A4AF10C95357}" sibTransId="{8BF643A4-6FD0-4E22-AE7B-EF446BFEDBC9}"/>
    <dgm:cxn modelId="{5825BEC7-D2AF-48E2-86B2-0D4B21D64352}" srcId="{8CF5ABDB-4C5F-4748-B19C-C4DE51FFC472}" destId="{4D27F828-20FA-48A7-99AC-600E142FBE17}" srcOrd="10" destOrd="0" parTransId="{47BADDB9-2AA2-42BE-8398-F0715A5855D1}" sibTransId="{17CEB982-807C-469C-8B98-8B7DAD09B87D}"/>
    <dgm:cxn modelId="{CF74293E-702A-4F06-8F9C-71FA602D1B4F}" srcId="{4D27F828-20FA-48A7-99AC-600E142FBE17}" destId="{FB152C72-3E3F-47BE-BAB6-CDEB4E8581ED}" srcOrd="0" destOrd="0" parTransId="{2AF45A45-7B43-4065-8F6D-E87BBC3878B0}" sibTransId="{E329C23C-9DA2-442E-8709-B17EE1E4C14E}"/>
    <dgm:cxn modelId="{D4E6A56F-91AC-4714-B764-49EBA427A741}" srcId="{8CF5ABDB-4C5F-4748-B19C-C4DE51FFC472}" destId="{219AF21A-71E8-4113-846D-3FBB6F6219FA}" srcOrd="1" destOrd="0" parTransId="{688E02E9-2894-43A3-8351-D96EA1BB09BF}" sibTransId="{E0ED309E-4BB6-4E5B-ADF0-412B15966ACF}"/>
    <dgm:cxn modelId="{578E412B-7C2B-4BA2-A85D-EA37D3E8501B}" type="presOf" srcId="{8CF5ABDB-4C5F-4748-B19C-C4DE51FFC472}" destId="{8B023DC7-611D-4A32-962E-3B2148A21032}" srcOrd="0" destOrd="0" presId="urn:microsoft.com/office/officeart/2005/8/layout/vList5"/>
    <dgm:cxn modelId="{68B55821-4E8E-45CA-9FAE-EB5A06403AD5}" srcId="{DC30E986-3DEE-4F2D-9D3A-F0C8D39EA03C}" destId="{FDE9F1A0-BC07-400E-B6CD-2A8236BD3157}" srcOrd="0" destOrd="0" parTransId="{D20BC58B-B25A-46F3-B632-33C18484BE43}" sibTransId="{071FBCFC-5FF7-46C0-86DD-150DF0BB34DE}"/>
    <dgm:cxn modelId="{C7CC5B6D-49A8-4980-9B9D-6F85041FFB45}" srcId="{8CF5ABDB-4C5F-4748-B19C-C4DE51FFC472}" destId="{A0ED1B25-FA77-45C4-B870-0FA14781605D}" srcOrd="2" destOrd="0" parTransId="{07FC1292-AF9F-4A41-9927-AE7638BD3F3E}" sibTransId="{0139C1C4-6761-49ED-A402-C3B16EFA3E71}"/>
    <dgm:cxn modelId="{BB1524AC-C101-4BA6-AE27-394D1CEA411C}" type="presOf" srcId="{ECF0B658-0A00-4BDB-8C54-B6A317B6936F}" destId="{0B417B49-295E-4169-8E8E-C7299C89A07F}" srcOrd="0" destOrd="0" presId="urn:microsoft.com/office/officeart/2005/8/layout/vList5"/>
    <dgm:cxn modelId="{FB3BB287-4A99-41CD-9ADD-DB6EAAAF0E4E}" srcId="{8CF5ABDB-4C5F-4748-B19C-C4DE51FFC472}" destId="{CC54987C-9A81-46D7-8F0F-6B0665642F8D}" srcOrd="9" destOrd="0" parTransId="{1B252D2E-11E6-4E02-BD28-39E09A2E1EB9}" sibTransId="{8E6DABC6-0A4A-4F24-9C8C-EAC7C3AA8C3E}"/>
    <dgm:cxn modelId="{862E7198-CB80-447F-B154-4D2A7F45B946}" type="presOf" srcId="{4C05EE93-69EA-4AE3-8A0A-D2180B0004FF}" destId="{E022985C-83C1-4BD1-8579-15477FAF17D0}" srcOrd="0" destOrd="0" presId="urn:microsoft.com/office/officeart/2005/8/layout/vList5"/>
    <dgm:cxn modelId="{A43DAADB-F7D6-4A27-939A-90D0FC1111BB}" srcId="{8CF5ABDB-4C5F-4748-B19C-C4DE51FFC472}" destId="{ED74CDDB-8AF1-47FA-9795-285791559B6A}" srcOrd="5" destOrd="0" parTransId="{799032EC-1648-4798-AAA1-7DEFCD8E237B}" sibTransId="{40A87AAC-DEA4-4F35-92A9-01F52786CCF2}"/>
    <dgm:cxn modelId="{3EF98131-4063-43AB-982A-4EA263B5F139}" type="presOf" srcId="{A38619F3-67F7-4B9F-BD35-0E9ADDC8447D}" destId="{53151F52-9218-426A-922F-D79F692BBB9C}" srcOrd="0" destOrd="0" presId="urn:microsoft.com/office/officeart/2005/8/layout/vList5"/>
    <dgm:cxn modelId="{BCCEDE99-B561-42D4-9F60-6C129B360719}" type="presOf" srcId="{A0192D2B-5F85-42BF-8657-610BF8C48E0F}" destId="{952A7245-E810-4107-B1B3-363B0150B6F5}" srcOrd="0" destOrd="0" presId="urn:microsoft.com/office/officeart/2005/8/layout/vList5"/>
    <dgm:cxn modelId="{DDAE6E43-6995-4BA9-AF02-37FC12892469}" srcId="{A0192D2B-5F85-42BF-8657-610BF8C48E0F}" destId="{482F7A87-91AD-4991-B8E3-8DBC0EEC2F47}" srcOrd="0" destOrd="0" parTransId="{03FBFED3-5B18-4A15-874D-D03E5BDF6AF9}" sibTransId="{FB6BDDEB-3E70-4C10-89F9-B8A5DF644367}"/>
    <dgm:cxn modelId="{10B2D90D-4341-42A8-B99B-14D929F16B11}" type="presOf" srcId="{08FFDAEF-6F98-4C16-A565-5BB64E1F4EA1}" destId="{1197857D-FE9A-4E3A-9E10-A96A1667CA92}" srcOrd="0" destOrd="0" presId="urn:microsoft.com/office/officeart/2005/8/layout/vList5"/>
    <dgm:cxn modelId="{F56B8AE1-45B1-4388-B1CB-0BE2832683A4}" type="presOf" srcId="{FDE9F1A0-BC07-400E-B6CD-2A8236BD3157}" destId="{C239F59C-BE5E-491D-B392-E010E9E18579}" srcOrd="0" destOrd="0" presId="urn:microsoft.com/office/officeart/2005/8/layout/vList5"/>
    <dgm:cxn modelId="{5555D355-C3D3-483E-83D5-AEBA65E9852E}" srcId="{FCF2E8D3-1C49-4C00-82F3-3E65BF9D6751}" destId="{7446F6CE-A175-42D2-8410-C94380EE7F58}" srcOrd="0" destOrd="0" parTransId="{77AB130B-7A1E-4304-9ABB-5619C59C0779}" sibTransId="{9376BC5E-0DC2-486F-93B4-EF2DFA71575B}"/>
    <dgm:cxn modelId="{DEA0F831-A721-44C3-8E83-4B6C9BE3E6CD}" srcId="{425E03BE-0083-4DC0-9671-2D9F53588A01}" destId="{797A1063-C9F8-44A4-BFDB-D4BEE6FB3765}" srcOrd="0" destOrd="0" parTransId="{931E531A-14EB-4964-8087-6286A177671B}" sibTransId="{CDFA0D8C-EA25-4C56-B343-4B26E7116AF7}"/>
    <dgm:cxn modelId="{80A9BFEE-70A6-4B3B-B735-C997E64454B7}" srcId="{8CF5ABDB-4C5F-4748-B19C-C4DE51FFC472}" destId="{4C05EE93-69EA-4AE3-8A0A-D2180B0004FF}" srcOrd="7" destOrd="0" parTransId="{2D0E1782-CE41-4FA6-80C9-018D4DC2E885}" sibTransId="{DD9AF967-D6D5-4CEE-931B-DD759DA10A6A}"/>
    <dgm:cxn modelId="{75BE8040-0049-4A4D-A9FB-5402ADE122EA}" srcId="{219AF21A-71E8-4113-846D-3FBB6F6219FA}" destId="{08FFDAEF-6F98-4C16-A565-5BB64E1F4EA1}" srcOrd="0" destOrd="0" parTransId="{4E79F010-0705-4600-B5E5-FE308DB46D7C}" sibTransId="{2F19B279-83A6-4DD3-B1DD-8CC439AF869A}"/>
    <dgm:cxn modelId="{5B2DB0AB-423A-4E92-B42B-9B676365EC64}" type="presOf" srcId="{797A1063-C9F8-44A4-BFDB-D4BEE6FB3765}" destId="{F41B440B-A614-4757-85C7-0F1A0664C4C7}" srcOrd="0" destOrd="0" presId="urn:microsoft.com/office/officeart/2005/8/layout/vList5"/>
    <dgm:cxn modelId="{43F7AEBA-947B-4666-8A62-2C32D6E0D100}" type="presOf" srcId="{425E03BE-0083-4DC0-9671-2D9F53588A01}" destId="{4C989D76-B268-4E25-81BD-63E3798DCD06}" srcOrd="0" destOrd="0" presId="urn:microsoft.com/office/officeart/2005/8/layout/vList5"/>
    <dgm:cxn modelId="{F0B4E534-3768-4FB5-BD10-14C26775AC47}" srcId="{ED74CDDB-8AF1-47FA-9795-285791559B6A}" destId="{490E98C7-DBC7-4502-89BB-D8CFA3F0C75D}" srcOrd="0" destOrd="0" parTransId="{6F48D159-86A4-4A57-B295-80F11A65847B}" sibTransId="{BCB43157-E49F-4DAB-8DE8-1A79F7430038}"/>
    <dgm:cxn modelId="{244CDD99-4D83-4979-84A9-1160D9B8CDB1}" srcId="{4F135CB4-A708-4F52-95DE-77A5104BFBE9}" destId="{A38619F3-67F7-4B9F-BD35-0E9ADDC8447D}" srcOrd="0" destOrd="0" parTransId="{D0B73170-5D16-4753-8507-AD1C823BCB6A}" sibTransId="{5C19FA64-2CEE-4BFB-9EC9-05806152FDEC}"/>
    <dgm:cxn modelId="{CB227271-F74E-4F97-934B-DD7CA5D17EBA}" srcId="{8CF5ABDB-4C5F-4748-B19C-C4DE51FFC472}" destId="{FCF2E8D3-1C49-4C00-82F3-3E65BF9D6751}" srcOrd="3" destOrd="0" parTransId="{ACF061E6-03FF-475C-A518-6C75CDA1753A}" sibTransId="{59DD28F3-909A-4BBE-AD7A-717436213170}"/>
    <dgm:cxn modelId="{C3F5634F-DFBC-4D17-BB2C-25E83F4363A3}" srcId="{8CF5ABDB-4C5F-4748-B19C-C4DE51FFC472}" destId="{4F135CB4-A708-4F52-95DE-77A5104BFBE9}" srcOrd="0" destOrd="0" parTransId="{06F2A849-1DDE-417A-A1B5-A4120B598382}" sibTransId="{46208BA9-1E09-4E85-BEA5-7102B22F8D4F}"/>
    <dgm:cxn modelId="{4D83CE70-66BB-4A61-AA21-A26FAFA6C94C}" type="presOf" srcId="{FCF2E8D3-1C49-4C00-82F3-3E65BF9D6751}" destId="{F282582C-27C3-4202-9C1A-159CF805263E}" srcOrd="0" destOrd="0" presId="urn:microsoft.com/office/officeart/2005/8/layout/vList5"/>
    <dgm:cxn modelId="{AA11DFA7-FB47-4B4A-A7E6-1207C2F55AC6}" srcId="{8CF5ABDB-4C5F-4748-B19C-C4DE51FFC472}" destId="{425E03BE-0083-4DC0-9671-2D9F53588A01}" srcOrd="8" destOrd="0" parTransId="{B598CEC6-0EFC-4D04-BFE8-5D4ED481F505}" sibTransId="{D5557EC8-0901-4720-B592-70CEA7153AB7}"/>
    <dgm:cxn modelId="{F5684EE7-B62D-4FAC-8FA8-48E0AC66E2BC}" type="presOf" srcId="{7446F6CE-A175-42D2-8410-C94380EE7F58}" destId="{B62E67D5-6855-4C84-AB63-F900415A8A17}" srcOrd="0" destOrd="0" presId="urn:microsoft.com/office/officeart/2005/8/layout/vList5"/>
    <dgm:cxn modelId="{3BDC277A-30FD-45E8-8F33-51E70073DEB2}" srcId="{A0ED1B25-FA77-45C4-B870-0FA14781605D}" destId="{ECF0B658-0A00-4BDB-8C54-B6A317B6936F}" srcOrd="0" destOrd="0" parTransId="{E9E8338C-C44F-4996-ABE4-5EC3CB9245C0}" sibTransId="{A453F28E-7381-46C4-8A2E-50404BE32A7B}"/>
    <dgm:cxn modelId="{10719719-11E3-4A70-95B3-9F8007594916}" srcId="{CC54987C-9A81-46D7-8F0F-6B0665642F8D}" destId="{03FDA6FE-A3C7-4EC1-93D6-54775453A9CB}" srcOrd="0" destOrd="0" parTransId="{709B14BD-5272-44F3-A945-6C0C90CCD6A2}" sibTransId="{C2717011-7B0B-47F8-864D-7CF2F35896B5}"/>
    <dgm:cxn modelId="{10952A4C-1552-4099-AD79-23DE79D99205}" srcId="{8CF5ABDB-4C5F-4748-B19C-C4DE51FFC472}" destId="{A0192D2B-5F85-42BF-8657-610BF8C48E0F}" srcOrd="6" destOrd="0" parTransId="{95B72BF7-D2B4-489D-9CA8-A9136E7CCD22}" sibTransId="{CC00151F-AC44-4198-974B-C8F970C02E72}"/>
    <dgm:cxn modelId="{76012A5D-6832-4A14-9843-262FAF012C32}" type="presOf" srcId="{482F7A87-91AD-4991-B8E3-8DBC0EEC2F47}" destId="{A2D413FA-CEBD-41EE-8221-B81A72D58876}" srcOrd="0" destOrd="0" presId="urn:microsoft.com/office/officeart/2005/8/layout/vList5"/>
    <dgm:cxn modelId="{DCDD00A0-4175-4AD4-BFF5-6EA2405A4221}" type="presOf" srcId="{FB152C72-3E3F-47BE-BAB6-CDEB4E8581ED}" destId="{5CDFFF53-40C0-45CF-87A2-C3B1FE3AB685}" srcOrd="0" destOrd="0" presId="urn:microsoft.com/office/officeart/2005/8/layout/vList5"/>
    <dgm:cxn modelId="{340FB300-1AB3-4B8E-8A16-F01FB4ABDED5}" type="presOf" srcId="{A0ED1B25-FA77-45C4-B870-0FA14781605D}" destId="{9A5CB84B-7DA1-4F0F-A374-49F606E344B1}" srcOrd="0" destOrd="0" presId="urn:microsoft.com/office/officeart/2005/8/layout/vList5"/>
    <dgm:cxn modelId="{B00B0E61-3407-4DEF-BBD2-DCC62B58375D}" type="presParOf" srcId="{8B023DC7-611D-4A32-962E-3B2148A21032}" destId="{C7148A8F-039D-4390-B905-6A3009305DCE}" srcOrd="0" destOrd="0" presId="urn:microsoft.com/office/officeart/2005/8/layout/vList5"/>
    <dgm:cxn modelId="{D1AB9EA0-FCA2-440B-BF9A-4B2FA888D5B1}" type="presParOf" srcId="{C7148A8F-039D-4390-B905-6A3009305DCE}" destId="{D1BAFA68-78F8-4598-BB53-2823CEFDEE54}" srcOrd="0" destOrd="0" presId="urn:microsoft.com/office/officeart/2005/8/layout/vList5"/>
    <dgm:cxn modelId="{B3594755-D394-4584-8BFA-6568D1214E83}" type="presParOf" srcId="{C7148A8F-039D-4390-B905-6A3009305DCE}" destId="{53151F52-9218-426A-922F-D79F692BBB9C}" srcOrd="1" destOrd="0" presId="urn:microsoft.com/office/officeart/2005/8/layout/vList5"/>
    <dgm:cxn modelId="{3CBA8D82-8821-4D0A-94E7-E270B04A66D0}" type="presParOf" srcId="{8B023DC7-611D-4A32-962E-3B2148A21032}" destId="{E0E966ED-8E04-4B67-8D65-AD12B1E62BDF}" srcOrd="1" destOrd="0" presId="urn:microsoft.com/office/officeart/2005/8/layout/vList5"/>
    <dgm:cxn modelId="{9E27CD20-D0E4-456A-8B2C-E52D97808D3A}" type="presParOf" srcId="{8B023DC7-611D-4A32-962E-3B2148A21032}" destId="{4D74E75D-B1D0-411C-B2CB-D06383615EC1}" srcOrd="2" destOrd="0" presId="urn:microsoft.com/office/officeart/2005/8/layout/vList5"/>
    <dgm:cxn modelId="{A2589351-5ABB-497E-B92E-4328AED1CB03}" type="presParOf" srcId="{4D74E75D-B1D0-411C-B2CB-D06383615EC1}" destId="{833044FC-D559-4855-957F-2A91D0CF5C64}" srcOrd="0" destOrd="0" presId="urn:microsoft.com/office/officeart/2005/8/layout/vList5"/>
    <dgm:cxn modelId="{A24FAE42-1018-40A2-8F43-031E1B357DD8}" type="presParOf" srcId="{4D74E75D-B1D0-411C-B2CB-D06383615EC1}" destId="{1197857D-FE9A-4E3A-9E10-A96A1667CA92}" srcOrd="1" destOrd="0" presId="urn:microsoft.com/office/officeart/2005/8/layout/vList5"/>
    <dgm:cxn modelId="{3850229C-A112-4CFF-AE17-1EDB564D4C5B}" type="presParOf" srcId="{8B023DC7-611D-4A32-962E-3B2148A21032}" destId="{06E810BB-8FF5-45B7-91CE-24E4EC428244}" srcOrd="3" destOrd="0" presId="urn:microsoft.com/office/officeart/2005/8/layout/vList5"/>
    <dgm:cxn modelId="{92CDA6BF-B19A-4CE2-A47E-4BD49070F70E}" type="presParOf" srcId="{8B023DC7-611D-4A32-962E-3B2148A21032}" destId="{23DD2B3D-533D-4E38-8CF6-35E91098A824}" srcOrd="4" destOrd="0" presId="urn:microsoft.com/office/officeart/2005/8/layout/vList5"/>
    <dgm:cxn modelId="{F7477D42-5560-426F-9078-71F799370BE9}" type="presParOf" srcId="{23DD2B3D-533D-4E38-8CF6-35E91098A824}" destId="{9A5CB84B-7DA1-4F0F-A374-49F606E344B1}" srcOrd="0" destOrd="0" presId="urn:microsoft.com/office/officeart/2005/8/layout/vList5"/>
    <dgm:cxn modelId="{BDE25654-96B8-4ACF-84AA-7A5A1955E789}" type="presParOf" srcId="{23DD2B3D-533D-4E38-8CF6-35E91098A824}" destId="{0B417B49-295E-4169-8E8E-C7299C89A07F}" srcOrd="1" destOrd="0" presId="urn:microsoft.com/office/officeart/2005/8/layout/vList5"/>
    <dgm:cxn modelId="{21315514-5A0B-48FC-B4CE-74F86C6A94B2}" type="presParOf" srcId="{8B023DC7-611D-4A32-962E-3B2148A21032}" destId="{C14459E1-3861-49B7-A336-9FB2349E3EA7}" srcOrd="5" destOrd="0" presId="urn:microsoft.com/office/officeart/2005/8/layout/vList5"/>
    <dgm:cxn modelId="{98D2B2CF-AE89-4C5B-B159-38FA28E499B5}" type="presParOf" srcId="{8B023DC7-611D-4A32-962E-3B2148A21032}" destId="{0C2AF526-E31C-4F36-8C64-698245F28BCD}" srcOrd="6" destOrd="0" presId="urn:microsoft.com/office/officeart/2005/8/layout/vList5"/>
    <dgm:cxn modelId="{F8A7D6B0-EFB3-40BF-BF60-462DFB52DE09}" type="presParOf" srcId="{0C2AF526-E31C-4F36-8C64-698245F28BCD}" destId="{F282582C-27C3-4202-9C1A-159CF805263E}" srcOrd="0" destOrd="0" presId="urn:microsoft.com/office/officeart/2005/8/layout/vList5"/>
    <dgm:cxn modelId="{A8A0DA7E-685A-4140-8B66-050B40B8C67C}" type="presParOf" srcId="{0C2AF526-E31C-4F36-8C64-698245F28BCD}" destId="{B62E67D5-6855-4C84-AB63-F900415A8A17}" srcOrd="1" destOrd="0" presId="urn:microsoft.com/office/officeart/2005/8/layout/vList5"/>
    <dgm:cxn modelId="{5ABD3CB6-9D8F-49E8-8C77-25B61020E137}" type="presParOf" srcId="{8B023DC7-611D-4A32-962E-3B2148A21032}" destId="{1F23CF29-0B54-4BDD-9D98-12C701BD8307}" srcOrd="7" destOrd="0" presId="urn:microsoft.com/office/officeart/2005/8/layout/vList5"/>
    <dgm:cxn modelId="{8E1197DE-1B3B-4ED6-AEB3-FF0067B512E1}" type="presParOf" srcId="{8B023DC7-611D-4A32-962E-3B2148A21032}" destId="{C4892AF9-9379-4A2A-9DB2-AC3F05222609}" srcOrd="8" destOrd="0" presId="urn:microsoft.com/office/officeart/2005/8/layout/vList5"/>
    <dgm:cxn modelId="{F1C47C0B-6BEA-4441-AB2C-E4C7DE35C015}" type="presParOf" srcId="{C4892AF9-9379-4A2A-9DB2-AC3F05222609}" destId="{511713F4-B057-4E01-AFCF-03FD165B4446}" srcOrd="0" destOrd="0" presId="urn:microsoft.com/office/officeart/2005/8/layout/vList5"/>
    <dgm:cxn modelId="{78F1D673-7E32-41B2-970D-5529E5CF7CFA}" type="presParOf" srcId="{C4892AF9-9379-4A2A-9DB2-AC3F05222609}" destId="{C239F59C-BE5E-491D-B392-E010E9E18579}" srcOrd="1" destOrd="0" presId="urn:microsoft.com/office/officeart/2005/8/layout/vList5"/>
    <dgm:cxn modelId="{681D219A-C3AC-4399-B152-C02EC3A4257C}" type="presParOf" srcId="{8B023DC7-611D-4A32-962E-3B2148A21032}" destId="{DC88D220-0953-40DE-8D56-BDEBA207A4D7}" srcOrd="9" destOrd="0" presId="urn:microsoft.com/office/officeart/2005/8/layout/vList5"/>
    <dgm:cxn modelId="{5D2CC1B0-B1CC-427B-9FE4-292711D34361}" type="presParOf" srcId="{8B023DC7-611D-4A32-962E-3B2148A21032}" destId="{52D95E9D-0AC3-4DDD-9A51-BD59B3805CC9}" srcOrd="10" destOrd="0" presId="urn:microsoft.com/office/officeart/2005/8/layout/vList5"/>
    <dgm:cxn modelId="{46F5E724-31F9-4A74-8C09-81847EC7AE8A}" type="presParOf" srcId="{52D95E9D-0AC3-4DDD-9A51-BD59B3805CC9}" destId="{3B054523-F244-4106-8523-4671F79EACEF}" srcOrd="0" destOrd="0" presId="urn:microsoft.com/office/officeart/2005/8/layout/vList5"/>
    <dgm:cxn modelId="{82F70480-1804-47E1-AE01-FA3CFE9FE04D}" type="presParOf" srcId="{52D95E9D-0AC3-4DDD-9A51-BD59B3805CC9}" destId="{5BA45A71-FE38-42CF-BCBB-AD223C443E06}" srcOrd="1" destOrd="0" presId="urn:microsoft.com/office/officeart/2005/8/layout/vList5"/>
    <dgm:cxn modelId="{708B5E51-5DF5-4812-A740-C62A6CC4605B}" type="presParOf" srcId="{8B023DC7-611D-4A32-962E-3B2148A21032}" destId="{77C48257-2C49-47D3-AB5A-13081BD0DC3E}" srcOrd="11" destOrd="0" presId="urn:microsoft.com/office/officeart/2005/8/layout/vList5"/>
    <dgm:cxn modelId="{1A0B0C01-45EC-4A70-891E-20A16F6EB396}" type="presParOf" srcId="{8B023DC7-611D-4A32-962E-3B2148A21032}" destId="{909BC349-9FEB-46F6-9D89-377BAF079B32}" srcOrd="12" destOrd="0" presId="urn:microsoft.com/office/officeart/2005/8/layout/vList5"/>
    <dgm:cxn modelId="{0959A5F7-B5A7-4C6E-875C-17E2F8437CD8}" type="presParOf" srcId="{909BC349-9FEB-46F6-9D89-377BAF079B32}" destId="{952A7245-E810-4107-B1B3-363B0150B6F5}" srcOrd="0" destOrd="0" presId="urn:microsoft.com/office/officeart/2005/8/layout/vList5"/>
    <dgm:cxn modelId="{A9675555-4A1F-4D59-88A1-0E3693A733DE}" type="presParOf" srcId="{909BC349-9FEB-46F6-9D89-377BAF079B32}" destId="{A2D413FA-CEBD-41EE-8221-B81A72D58876}" srcOrd="1" destOrd="0" presId="urn:microsoft.com/office/officeart/2005/8/layout/vList5"/>
    <dgm:cxn modelId="{510456DC-9879-46EB-814C-1223A80C048F}" type="presParOf" srcId="{8B023DC7-611D-4A32-962E-3B2148A21032}" destId="{B4667649-B95C-46A1-AA89-BEAC7AF433D6}" srcOrd="13" destOrd="0" presId="urn:microsoft.com/office/officeart/2005/8/layout/vList5"/>
    <dgm:cxn modelId="{2305C767-CDA6-4227-8DFA-65CD2B6D4B56}" type="presParOf" srcId="{8B023DC7-611D-4A32-962E-3B2148A21032}" destId="{45EAE3F4-F1C5-475A-9401-AF9220ACF19A}" srcOrd="14" destOrd="0" presId="urn:microsoft.com/office/officeart/2005/8/layout/vList5"/>
    <dgm:cxn modelId="{BFB4DE27-A7F3-4609-9CCF-282A324D49B9}" type="presParOf" srcId="{45EAE3F4-F1C5-475A-9401-AF9220ACF19A}" destId="{E022985C-83C1-4BD1-8579-15477FAF17D0}" srcOrd="0" destOrd="0" presId="urn:microsoft.com/office/officeart/2005/8/layout/vList5"/>
    <dgm:cxn modelId="{CEFE3192-0F1B-4D4A-A1E5-8A767B04F1C8}" type="presParOf" srcId="{45EAE3F4-F1C5-475A-9401-AF9220ACF19A}" destId="{1AC431E1-8970-4B2B-B992-01BB3ED58AFB}" srcOrd="1" destOrd="0" presId="urn:microsoft.com/office/officeart/2005/8/layout/vList5"/>
    <dgm:cxn modelId="{DBF28003-8A2F-4353-9C27-17367421C398}" type="presParOf" srcId="{8B023DC7-611D-4A32-962E-3B2148A21032}" destId="{69752DAD-2378-47BA-A5CA-514AAD042B14}" srcOrd="15" destOrd="0" presId="urn:microsoft.com/office/officeart/2005/8/layout/vList5"/>
    <dgm:cxn modelId="{66757974-CF45-4D9E-B2E2-9CF0DB241C6D}" type="presParOf" srcId="{8B023DC7-611D-4A32-962E-3B2148A21032}" destId="{3F2D2544-AF5C-4EEA-8E06-F82185F0EEA7}" srcOrd="16" destOrd="0" presId="urn:microsoft.com/office/officeart/2005/8/layout/vList5"/>
    <dgm:cxn modelId="{34B8E5ED-84F1-46C5-ADC3-672D21923862}" type="presParOf" srcId="{3F2D2544-AF5C-4EEA-8E06-F82185F0EEA7}" destId="{4C989D76-B268-4E25-81BD-63E3798DCD06}" srcOrd="0" destOrd="0" presId="urn:microsoft.com/office/officeart/2005/8/layout/vList5"/>
    <dgm:cxn modelId="{78610C16-242C-48B9-957B-F942E4C62D84}" type="presParOf" srcId="{3F2D2544-AF5C-4EEA-8E06-F82185F0EEA7}" destId="{F41B440B-A614-4757-85C7-0F1A0664C4C7}" srcOrd="1" destOrd="0" presId="urn:microsoft.com/office/officeart/2005/8/layout/vList5"/>
    <dgm:cxn modelId="{C393F96C-449A-48B3-B2F5-488121C72F1D}" type="presParOf" srcId="{8B023DC7-611D-4A32-962E-3B2148A21032}" destId="{0CC12B38-0CB1-4088-8EF6-2DE9CC639EF4}" srcOrd="17" destOrd="0" presId="urn:microsoft.com/office/officeart/2005/8/layout/vList5"/>
    <dgm:cxn modelId="{3C5F61EE-2631-4DF9-96B8-8EEDA81C11FF}" type="presParOf" srcId="{8B023DC7-611D-4A32-962E-3B2148A21032}" destId="{9F01AD3E-BD93-42B7-89B9-B27AFEC3FACC}" srcOrd="18" destOrd="0" presId="urn:microsoft.com/office/officeart/2005/8/layout/vList5"/>
    <dgm:cxn modelId="{99CB081B-34B6-47F4-A9B7-BE8DEF6B3CC9}" type="presParOf" srcId="{9F01AD3E-BD93-42B7-89B9-B27AFEC3FACC}" destId="{6DD6FC6D-82A5-45D8-88D8-C0BAE6118825}" srcOrd="0" destOrd="0" presId="urn:microsoft.com/office/officeart/2005/8/layout/vList5"/>
    <dgm:cxn modelId="{CFD32AD3-C08E-4955-830B-ADAB3519164C}" type="presParOf" srcId="{9F01AD3E-BD93-42B7-89B9-B27AFEC3FACC}" destId="{684DAB85-D6CF-4F94-A334-3A75C12A86BA}" srcOrd="1" destOrd="0" presId="urn:microsoft.com/office/officeart/2005/8/layout/vList5"/>
    <dgm:cxn modelId="{74AE175B-7B34-47EE-8319-36B058798167}" type="presParOf" srcId="{8B023DC7-611D-4A32-962E-3B2148A21032}" destId="{67EBA46E-12AD-4ABF-AAFD-EF173F1E6C20}" srcOrd="19" destOrd="0" presId="urn:microsoft.com/office/officeart/2005/8/layout/vList5"/>
    <dgm:cxn modelId="{A59C1BBA-723D-4FEC-A5D0-4F8CB496259E}" type="presParOf" srcId="{8B023DC7-611D-4A32-962E-3B2148A21032}" destId="{FEDB3308-E05F-4B45-AAA2-FD097AFABBF5}" srcOrd="20" destOrd="0" presId="urn:microsoft.com/office/officeart/2005/8/layout/vList5"/>
    <dgm:cxn modelId="{8450E6C6-0FF0-4AED-9B04-FC71625F130D}" type="presParOf" srcId="{FEDB3308-E05F-4B45-AAA2-FD097AFABBF5}" destId="{97442EC1-F901-4DB2-A4BA-D6802F31A3BC}" srcOrd="0" destOrd="0" presId="urn:microsoft.com/office/officeart/2005/8/layout/vList5"/>
    <dgm:cxn modelId="{7771F4BB-A854-4949-B2AB-D08AE6F30E39}" type="presParOf" srcId="{FEDB3308-E05F-4B45-AAA2-FD097AFABBF5}" destId="{5CDFFF53-40C0-45CF-87A2-C3B1FE3AB685}" srcOrd="1" destOrd="0" presId="urn:microsoft.com/office/officeart/2005/8/layout/vList5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51F52-9218-426A-922F-D79F692BBB9C}">
      <dsp:nvSpPr>
        <dsp:cNvPr id="0" name=""/>
        <dsp:cNvSpPr/>
      </dsp:nvSpPr>
      <dsp:spPr>
        <a:xfrm rot="5400000">
          <a:off x="4712322" y="-1324548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&gt;300</a:t>
          </a:r>
          <a:endParaRPr lang="en-US" sz="1600" b="1" i="0" u="none" kern="1200" dirty="0"/>
        </a:p>
      </dsp:txBody>
      <dsp:txXfrm rot="-5400000">
        <a:off x="3348765" y="53827"/>
        <a:ext cx="3015843" cy="273911"/>
      </dsp:txXfrm>
    </dsp:sp>
    <dsp:sp modelId="{D1BAFA68-78F8-4598-BB53-2823CEFDEE54}">
      <dsp:nvSpPr>
        <dsp:cNvPr id="0" name=""/>
        <dsp:cNvSpPr/>
      </dsp:nvSpPr>
      <dsp:spPr>
        <a:xfrm>
          <a:off x="913" y="1065"/>
          <a:ext cx="3347851" cy="3794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smtClean="0"/>
            <a:t>Cray</a:t>
          </a:r>
          <a:r>
            <a:rPr lang="en-US" sz="1400" b="1" i="0" u="none" kern="1200" baseline="0" smtClean="0"/>
            <a:t> System &amp; Storage c</a:t>
          </a:r>
          <a:r>
            <a:rPr lang="en-US" sz="1400" b="1" i="0" u="none" kern="1200" smtClean="0"/>
            <a:t>abinets:</a:t>
          </a:r>
          <a:endParaRPr lang="en-US" sz="1400" b="1" kern="1200"/>
        </a:p>
      </dsp:txBody>
      <dsp:txXfrm>
        <a:off x="19435" y="19587"/>
        <a:ext cx="3310807" cy="342390"/>
      </dsp:txXfrm>
    </dsp:sp>
    <dsp:sp modelId="{1197857D-FE9A-4E3A-9E10-A96A1667CA92}">
      <dsp:nvSpPr>
        <dsp:cNvPr id="0" name=""/>
        <dsp:cNvSpPr/>
      </dsp:nvSpPr>
      <dsp:spPr>
        <a:xfrm rot="5400000">
          <a:off x="4712322" y="-926142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smtClean="0"/>
            <a:t>&gt;25,000</a:t>
          </a:r>
          <a:endParaRPr lang="en-US" sz="1600" b="1" i="0" u="none" kern="1200"/>
        </a:p>
      </dsp:txBody>
      <dsp:txXfrm rot="-5400000">
        <a:off x="3348765" y="452233"/>
        <a:ext cx="3015843" cy="273911"/>
      </dsp:txXfrm>
    </dsp:sp>
    <dsp:sp modelId="{833044FC-D559-4855-957F-2A91D0CF5C64}">
      <dsp:nvSpPr>
        <dsp:cNvPr id="0" name=""/>
        <dsp:cNvSpPr/>
      </dsp:nvSpPr>
      <dsp:spPr>
        <a:xfrm>
          <a:off x="913" y="399471"/>
          <a:ext cx="3347851" cy="3794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smtClean="0"/>
            <a:t>Compute nodes:</a:t>
          </a:r>
          <a:endParaRPr lang="en-US" sz="1400" b="1" i="0" u="none" kern="1200"/>
        </a:p>
      </dsp:txBody>
      <dsp:txXfrm>
        <a:off x="19435" y="417993"/>
        <a:ext cx="3310807" cy="342390"/>
      </dsp:txXfrm>
    </dsp:sp>
    <dsp:sp modelId="{0B417B49-295E-4169-8E8E-C7299C89A07F}">
      <dsp:nvSpPr>
        <dsp:cNvPr id="0" name=""/>
        <dsp:cNvSpPr/>
      </dsp:nvSpPr>
      <dsp:spPr>
        <a:xfrm rot="5400000">
          <a:off x="4712322" y="-527736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smtClean="0"/>
            <a:t>&gt;1 TB/s</a:t>
          </a:r>
          <a:endParaRPr lang="en-US" sz="1600" b="1" i="0" u="none" kern="1200"/>
        </a:p>
      </dsp:txBody>
      <dsp:txXfrm rot="-5400000">
        <a:off x="3348765" y="850639"/>
        <a:ext cx="3015843" cy="273911"/>
      </dsp:txXfrm>
    </dsp:sp>
    <dsp:sp modelId="{9A5CB84B-7DA1-4F0F-A374-49F606E344B1}">
      <dsp:nvSpPr>
        <dsp:cNvPr id="0" name=""/>
        <dsp:cNvSpPr/>
      </dsp:nvSpPr>
      <dsp:spPr>
        <a:xfrm>
          <a:off x="913" y="797877"/>
          <a:ext cx="3347851" cy="3794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smtClean="0"/>
            <a:t>Usable Storage Bandwidth:</a:t>
          </a:r>
          <a:endParaRPr lang="en-US" sz="1400" b="1" i="0" u="none" kern="1200"/>
        </a:p>
      </dsp:txBody>
      <dsp:txXfrm>
        <a:off x="19435" y="816399"/>
        <a:ext cx="3310807" cy="342390"/>
      </dsp:txXfrm>
    </dsp:sp>
    <dsp:sp modelId="{B62E67D5-6855-4C84-AB63-F900415A8A17}">
      <dsp:nvSpPr>
        <dsp:cNvPr id="0" name=""/>
        <dsp:cNvSpPr/>
      </dsp:nvSpPr>
      <dsp:spPr>
        <a:xfrm rot="5400000">
          <a:off x="4712322" y="-129330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&gt;1.5 Petabytes</a:t>
          </a:r>
          <a:endParaRPr lang="en-US" sz="1600" b="1" i="0" u="none" kern="1200" dirty="0"/>
        </a:p>
      </dsp:txBody>
      <dsp:txXfrm rot="-5400000">
        <a:off x="3348765" y="1249045"/>
        <a:ext cx="3015843" cy="273911"/>
      </dsp:txXfrm>
    </dsp:sp>
    <dsp:sp modelId="{F282582C-27C3-4202-9C1A-159CF805263E}">
      <dsp:nvSpPr>
        <dsp:cNvPr id="0" name=""/>
        <dsp:cNvSpPr/>
      </dsp:nvSpPr>
      <dsp:spPr>
        <a:xfrm>
          <a:off x="913" y="1196283"/>
          <a:ext cx="3347851" cy="3794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smtClean="0"/>
            <a:t>System Memory:</a:t>
          </a:r>
          <a:endParaRPr lang="en-US" sz="1400" b="1" i="0" u="none" kern="1200"/>
        </a:p>
      </dsp:txBody>
      <dsp:txXfrm>
        <a:off x="19435" y="1214805"/>
        <a:ext cx="3310807" cy="342390"/>
      </dsp:txXfrm>
    </dsp:sp>
    <dsp:sp modelId="{C239F59C-BE5E-491D-B392-E010E9E18579}">
      <dsp:nvSpPr>
        <dsp:cNvPr id="0" name=""/>
        <dsp:cNvSpPr/>
      </dsp:nvSpPr>
      <dsp:spPr>
        <a:xfrm rot="5400000">
          <a:off x="4712322" y="269075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4 GB</a:t>
          </a:r>
          <a:endParaRPr lang="en-US" sz="1600" b="1" i="0" u="none" kern="1200" dirty="0"/>
        </a:p>
      </dsp:txBody>
      <dsp:txXfrm rot="-5400000">
        <a:off x="3348765" y="1647450"/>
        <a:ext cx="3015843" cy="273911"/>
      </dsp:txXfrm>
    </dsp:sp>
    <dsp:sp modelId="{511713F4-B057-4E01-AFCF-03FD165B4446}">
      <dsp:nvSpPr>
        <dsp:cNvPr id="0" name=""/>
        <dsp:cNvSpPr/>
      </dsp:nvSpPr>
      <dsp:spPr>
        <a:xfrm>
          <a:off x="913" y="1594689"/>
          <a:ext cx="3347851" cy="3794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dirty="0" smtClean="0"/>
            <a:t>Memory per core module:</a:t>
          </a:r>
          <a:endParaRPr lang="en-US" sz="1400" b="1" i="0" u="none" kern="1200" dirty="0"/>
        </a:p>
      </dsp:txBody>
      <dsp:txXfrm>
        <a:off x="19435" y="1613211"/>
        <a:ext cx="3310807" cy="342390"/>
      </dsp:txXfrm>
    </dsp:sp>
    <dsp:sp modelId="{5BA45A71-FE38-42CF-BCBB-AD223C443E06}">
      <dsp:nvSpPr>
        <dsp:cNvPr id="0" name=""/>
        <dsp:cNvSpPr/>
      </dsp:nvSpPr>
      <dsp:spPr>
        <a:xfrm rot="5400000">
          <a:off x="4712322" y="667481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3D Torus</a:t>
          </a:r>
          <a:endParaRPr lang="en-US" sz="1600" b="1" i="0" u="none" kern="1200" dirty="0"/>
        </a:p>
      </dsp:txBody>
      <dsp:txXfrm rot="-5400000">
        <a:off x="3348765" y="2045856"/>
        <a:ext cx="3015843" cy="273911"/>
      </dsp:txXfrm>
    </dsp:sp>
    <dsp:sp modelId="{3B054523-F244-4106-8523-4671F79EACEF}">
      <dsp:nvSpPr>
        <dsp:cNvPr id="0" name=""/>
        <dsp:cNvSpPr/>
      </dsp:nvSpPr>
      <dsp:spPr>
        <a:xfrm>
          <a:off x="913" y="1993095"/>
          <a:ext cx="3347851" cy="3794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dirty="0" err="1" smtClean="0"/>
            <a:t>Gemin</a:t>
          </a:r>
          <a:r>
            <a:rPr lang="en-US" sz="1400" b="1" i="0" u="none" kern="1200" dirty="0" smtClean="0"/>
            <a:t> Interconnect Topology:</a:t>
          </a:r>
          <a:endParaRPr lang="en-US" sz="1400" b="1" i="0" u="none" kern="1200" dirty="0"/>
        </a:p>
      </dsp:txBody>
      <dsp:txXfrm>
        <a:off x="19435" y="2011617"/>
        <a:ext cx="3310807" cy="342390"/>
      </dsp:txXfrm>
    </dsp:sp>
    <dsp:sp modelId="{A2D413FA-CEBD-41EE-8221-B81A72D58876}">
      <dsp:nvSpPr>
        <dsp:cNvPr id="0" name=""/>
        <dsp:cNvSpPr/>
      </dsp:nvSpPr>
      <dsp:spPr>
        <a:xfrm rot="5400000">
          <a:off x="4712322" y="1065887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&gt;25 Petabytes</a:t>
          </a:r>
          <a:endParaRPr lang="en-US" sz="1600" b="1" i="0" u="none" kern="1200" dirty="0"/>
        </a:p>
      </dsp:txBody>
      <dsp:txXfrm rot="-5400000">
        <a:off x="3348765" y="2444262"/>
        <a:ext cx="3015843" cy="273911"/>
      </dsp:txXfrm>
    </dsp:sp>
    <dsp:sp modelId="{952A7245-E810-4107-B1B3-363B0150B6F5}">
      <dsp:nvSpPr>
        <dsp:cNvPr id="0" name=""/>
        <dsp:cNvSpPr/>
      </dsp:nvSpPr>
      <dsp:spPr>
        <a:xfrm>
          <a:off x="913" y="2391501"/>
          <a:ext cx="3347851" cy="3794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smtClean="0"/>
            <a:t>Usable Storage:</a:t>
          </a:r>
          <a:endParaRPr lang="en-US" sz="1400" b="1" i="0" u="none" kern="1200"/>
        </a:p>
      </dsp:txBody>
      <dsp:txXfrm>
        <a:off x="19435" y="2410023"/>
        <a:ext cx="3310807" cy="342390"/>
      </dsp:txXfrm>
    </dsp:sp>
    <dsp:sp modelId="{1AC431E1-8970-4B2B-B992-01BB3ED58AFB}">
      <dsp:nvSpPr>
        <dsp:cNvPr id="0" name=""/>
        <dsp:cNvSpPr/>
      </dsp:nvSpPr>
      <dsp:spPr>
        <a:xfrm rot="5400000">
          <a:off x="4712322" y="1464293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&gt;11.5 </a:t>
          </a:r>
          <a:r>
            <a:rPr lang="en-US" sz="1600" b="1" i="0" u="none" kern="1200" dirty="0" err="1" smtClean="0"/>
            <a:t>Petaflops</a:t>
          </a:r>
          <a:endParaRPr lang="en-US" sz="1600" b="1" i="0" u="none" kern="1200" dirty="0"/>
        </a:p>
      </dsp:txBody>
      <dsp:txXfrm rot="-5400000">
        <a:off x="3348765" y="2842668"/>
        <a:ext cx="3015843" cy="273911"/>
      </dsp:txXfrm>
    </dsp:sp>
    <dsp:sp modelId="{E022985C-83C1-4BD1-8579-15477FAF17D0}">
      <dsp:nvSpPr>
        <dsp:cNvPr id="0" name=""/>
        <dsp:cNvSpPr/>
      </dsp:nvSpPr>
      <dsp:spPr>
        <a:xfrm>
          <a:off x="913" y="2789907"/>
          <a:ext cx="3347851" cy="3794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smtClean="0"/>
            <a:t>Peak performance:</a:t>
          </a:r>
          <a:endParaRPr lang="en-US" sz="1400" b="1" i="0" u="none" kern="1200"/>
        </a:p>
      </dsp:txBody>
      <dsp:txXfrm>
        <a:off x="19435" y="2808429"/>
        <a:ext cx="3310807" cy="342390"/>
      </dsp:txXfrm>
    </dsp:sp>
    <dsp:sp modelId="{F41B440B-A614-4757-85C7-0F1A0664C4C7}">
      <dsp:nvSpPr>
        <dsp:cNvPr id="0" name=""/>
        <dsp:cNvSpPr/>
      </dsp:nvSpPr>
      <dsp:spPr>
        <a:xfrm rot="5400000">
          <a:off x="4712322" y="1862699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&gt;49,000</a:t>
          </a:r>
          <a:endParaRPr lang="en-US" sz="1600" b="1" i="0" u="none" kern="1200" dirty="0"/>
        </a:p>
      </dsp:txBody>
      <dsp:txXfrm rot="-5400000">
        <a:off x="3348765" y="3241074"/>
        <a:ext cx="3015843" cy="273911"/>
      </dsp:txXfrm>
    </dsp:sp>
    <dsp:sp modelId="{4C989D76-B268-4E25-81BD-63E3798DCD06}">
      <dsp:nvSpPr>
        <dsp:cNvPr id="0" name=""/>
        <dsp:cNvSpPr/>
      </dsp:nvSpPr>
      <dsp:spPr>
        <a:xfrm>
          <a:off x="913" y="3188313"/>
          <a:ext cx="3347851" cy="3794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dirty="0" smtClean="0"/>
            <a:t>Number of AMD </a:t>
          </a:r>
          <a:r>
            <a:rPr lang="en-US" sz="1400" b="1" i="0" u="none" kern="1200" dirty="0" err="1" smtClean="0"/>
            <a:t>Interlogos</a:t>
          </a:r>
          <a:r>
            <a:rPr lang="en-US" sz="1400" b="1" i="0" u="none" kern="1200" dirty="0" smtClean="0"/>
            <a:t> processors:</a:t>
          </a:r>
          <a:endParaRPr lang="en-US" sz="1400" b="1" i="0" u="none" kern="1200" dirty="0"/>
        </a:p>
      </dsp:txBody>
      <dsp:txXfrm>
        <a:off x="19435" y="3206835"/>
        <a:ext cx="3310807" cy="342390"/>
      </dsp:txXfrm>
    </dsp:sp>
    <dsp:sp modelId="{684DAB85-D6CF-4F94-A334-3A75C12A86BA}">
      <dsp:nvSpPr>
        <dsp:cNvPr id="0" name=""/>
        <dsp:cNvSpPr/>
      </dsp:nvSpPr>
      <dsp:spPr>
        <a:xfrm rot="5400000">
          <a:off x="4712322" y="2261105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&gt;380,000</a:t>
          </a:r>
          <a:endParaRPr lang="en-US" sz="1600" b="1" i="0" u="none" kern="1200" dirty="0"/>
        </a:p>
      </dsp:txBody>
      <dsp:txXfrm rot="-5400000">
        <a:off x="3348765" y="3639480"/>
        <a:ext cx="3015843" cy="273911"/>
      </dsp:txXfrm>
    </dsp:sp>
    <dsp:sp modelId="{6DD6FC6D-82A5-45D8-88D8-C0BAE6118825}">
      <dsp:nvSpPr>
        <dsp:cNvPr id="0" name=""/>
        <dsp:cNvSpPr/>
      </dsp:nvSpPr>
      <dsp:spPr>
        <a:xfrm>
          <a:off x="913" y="3586719"/>
          <a:ext cx="3347851" cy="3794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dirty="0" smtClean="0"/>
            <a:t>Number of AMD x86 core modules:</a:t>
          </a:r>
          <a:endParaRPr lang="en-US" sz="1400" b="1" i="0" u="none" kern="1200" dirty="0"/>
        </a:p>
      </dsp:txBody>
      <dsp:txXfrm>
        <a:off x="19435" y="3605241"/>
        <a:ext cx="3310807" cy="342390"/>
      </dsp:txXfrm>
    </dsp:sp>
    <dsp:sp modelId="{5CDFFF53-40C0-45CF-87A2-C3B1FE3AB685}">
      <dsp:nvSpPr>
        <dsp:cNvPr id="0" name=""/>
        <dsp:cNvSpPr/>
      </dsp:nvSpPr>
      <dsp:spPr>
        <a:xfrm rot="5400000">
          <a:off x="4712322" y="2659511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smtClean="0"/>
            <a:t>&gt;3,000</a:t>
          </a:r>
          <a:endParaRPr lang="en-US" sz="1600" b="1" i="0" u="none" kern="1200"/>
        </a:p>
      </dsp:txBody>
      <dsp:txXfrm rot="-5400000">
        <a:off x="3348765" y="4037886"/>
        <a:ext cx="3015843" cy="273911"/>
      </dsp:txXfrm>
    </dsp:sp>
    <dsp:sp modelId="{97442EC1-F901-4DB2-A4BA-D6802F31A3BC}">
      <dsp:nvSpPr>
        <dsp:cNvPr id="0" name=""/>
        <dsp:cNvSpPr/>
      </dsp:nvSpPr>
      <dsp:spPr>
        <a:xfrm>
          <a:off x="2914" y="3986190"/>
          <a:ext cx="3347851" cy="3794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dirty="0" smtClean="0"/>
            <a:t>Number of NVIDIA </a:t>
          </a:r>
          <a:r>
            <a:rPr lang="en-US" sz="1400" b="1" i="0" u="none" kern="1200" dirty="0" err="1" smtClean="0"/>
            <a:t>Kepler</a:t>
          </a:r>
          <a:r>
            <a:rPr lang="en-US" sz="1400" b="1" i="0" u="none" kern="1200" dirty="0" smtClean="0"/>
            <a:t> GPUs:</a:t>
          </a:r>
          <a:endParaRPr lang="en-US" sz="1400" b="1" i="0" u="none" kern="1200" dirty="0"/>
        </a:p>
      </dsp:txBody>
      <dsp:txXfrm>
        <a:off x="21436" y="4004712"/>
        <a:ext cx="3310807" cy="34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05863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69339C9F-2760-4B1C-8F1B-914E6705F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1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03725"/>
            <a:ext cx="56197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4275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04275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411655B-CA77-49E9-A6D1-D3B3F354B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00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165E9-F0AA-4E0B-A510-19E924D35F45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5325"/>
            <a:ext cx="4633912" cy="347503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02138"/>
            <a:ext cx="5149850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MCM: Any HP Labs people?</a:t>
            </a:r>
          </a:p>
          <a:p>
            <a:r>
              <a:rPr lang="en-US" smtClean="0"/>
              <a:t>MCM: Also, to please our HP and Intel friends, we should use     </a:t>
            </a:r>
          </a:p>
          <a:p>
            <a:r>
              <a:rPr lang="en-US" smtClean="0"/>
              <a:t>Itanium and Itanium Architecture instead of IA64...except     </a:t>
            </a:r>
          </a:p>
          <a:p>
            <a:r>
              <a:rPr lang="en-US" smtClean="0"/>
              <a:t>maybe when referring to the early development stages of    </a:t>
            </a:r>
          </a:p>
          <a:p>
            <a:r>
              <a:rPr lang="en-US" smtClean="0"/>
              <a:t> the architecture. 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1pPr>
            <a:lvl2pPr marL="715535" indent="-275206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2pPr>
            <a:lvl3pPr marL="1100823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3pPr>
            <a:lvl4pPr marL="1541153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4pPr>
            <a:lvl5pPr marL="1981482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5pPr>
            <a:lvl6pPr marL="2421811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6pPr>
            <a:lvl7pPr marL="2862141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7pPr>
            <a:lvl8pPr marL="3302470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8pPr>
            <a:lvl9pPr marL="3742799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Cray Proprietary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1pPr>
            <a:lvl2pPr marL="715535" indent="-275206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2pPr>
            <a:lvl3pPr marL="1100823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3pPr>
            <a:lvl4pPr marL="1541153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4pPr>
            <a:lvl5pPr marL="1981482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5pPr>
            <a:lvl6pPr marL="2421811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6pPr>
            <a:lvl7pPr marL="2862141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7pPr>
            <a:lvl8pPr marL="3302470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8pPr>
            <a:lvl9pPr marL="3742799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BE1EE5-3A44-4FBC-B25F-838B431AC772}" type="slidenum">
              <a:rPr 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731E1-D400-41BE-AA18-BBE6B625C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0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E740-AAAE-44C3-98DC-C213F73B2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1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D7E35-5144-4F95-B3A3-2BB4E7C14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7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524000"/>
            <a:ext cx="3886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86200"/>
            <a:ext cx="3886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80E6F-77EC-4E3E-A234-6C6A6E549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0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524000"/>
            <a:ext cx="38862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3962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979-49D1-4999-9D28-1853EDE10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3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924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7924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3962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4CB2-1E8B-4B82-8A2A-784FA1EC6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7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9248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3962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1BD17-2022-4472-A477-10695830A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04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924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7924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3962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01E8-DF69-4462-8EB0-A3F5A8308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38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4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©Wen-mei W. Hwu and David Kirk/NVIDIA,        Lake Taho, August 10, 2011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F9C14-BB31-4DAB-85E8-59B513EF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7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4343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0956-2873-4306-A993-549A81F6C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5757D-2A3A-4787-9F36-6DDABA770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01BD4-80EA-4DC2-A2D7-3E2855BD1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5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C9280-C6D3-4250-8F75-CA5F9B029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9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207B2-A087-4640-BB96-CBCC294A4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8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01AE-E3C7-49A5-8890-0CF45AC7A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1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62588-0B51-4435-8D38-A2D275312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12843-DC1E-448B-AF1B-2FA084D1C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9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David Kirk/NVIDIA and Wen-mei W. Hwu, 2007-2012 ECE408/CS483, University of Illinois, Urbana-Champaign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A9B0B05-CDAF-4AA6-A4E3-EA827DD5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304800" y="228600"/>
            <a:ext cx="0" cy="640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381000" y="228600"/>
            <a:ext cx="0" cy="6400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7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pcarter@crhc.uiuc.ed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e408.hwu.crhc.illinois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962330-5E45-4CD7-B42F-EA8EC0E0B48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3429000"/>
          </a:xfrm>
        </p:spPr>
        <p:txBody>
          <a:bodyPr/>
          <a:lstStyle/>
          <a:p>
            <a:pPr eaLnBrk="1" hangingPunct="1"/>
            <a:r>
              <a:rPr lang="en-US" sz="3600" smtClean="0"/>
              <a:t>ECE408 / CS483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3600" smtClean="0"/>
              <a:t>Applied Parallel Programming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Lecture 1: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F14F15-DFD7-457D-ADD6-463B3C1A16E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ECE498AL – ECE408/CS483</a:t>
            </a:r>
          </a:p>
        </p:txBody>
      </p:sp>
      <p:sp>
        <p:nvSpPr>
          <p:cNvPr id="18437" name="Line 3"/>
          <p:cNvSpPr>
            <a:spLocks noChangeShapeType="1"/>
          </p:cNvSpPr>
          <p:nvPr/>
        </p:nvSpPr>
        <p:spPr bwMode="auto">
          <a:xfrm>
            <a:off x="990600" y="32004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4"/>
          <p:cNvSpPr>
            <a:spLocks noChangeShapeType="1"/>
          </p:cNvSpPr>
          <p:nvPr/>
        </p:nvSpPr>
        <p:spPr bwMode="auto">
          <a:xfrm>
            <a:off x="990600" y="36576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457200" y="2971800"/>
            <a:ext cx="533400" cy="9144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AutoShape 6"/>
          <p:cNvSpPr>
            <a:spLocks noChangeArrowheads="1"/>
          </p:cNvSpPr>
          <p:nvPr/>
        </p:nvSpPr>
        <p:spPr bwMode="auto">
          <a:xfrm>
            <a:off x="8077200" y="2971800"/>
            <a:ext cx="762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990600" y="3200400"/>
            <a:ext cx="70866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609600" y="3200400"/>
            <a:ext cx="82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1/06</a:t>
            </a:r>
          </a:p>
        </p:txBody>
      </p:sp>
      <p:sp>
        <p:nvSpPr>
          <p:cNvPr id="18443" name="Text Box 9"/>
          <p:cNvSpPr txBox="1">
            <a:spLocks noChangeArrowheads="1"/>
          </p:cNvSpPr>
          <p:nvPr/>
        </p:nvSpPr>
        <p:spPr bwMode="auto">
          <a:xfrm>
            <a:off x="2514600" y="3200400"/>
            <a:ext cx="97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11/06</a:t>
            </a:r>
          </a:p>
        </p:txBody>
      </p:sp>
      <p:sp>
        <p:nvSpPr>
          <p:cNvPr id="18444" name="Text Box 10"/>
          <p:cNvSpPr txBox="1">
            <a:spLocks noChangeArrowheads="1"/>
          </p:cNvSpPr>
          <p:nvPr/>
        </p:nvSpPr>
        <p:spPr bwMode="auto">
          <a:xfrm>
            <a:off x="4343400" y="3200400"/>
            <a:ext cx="82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1/07</a:t>
            </a:r>
          </a:p>
        </p:txBody>
      </p:sp>
      <p:sp>
        <p:nvSpPr>
          <p:cNvPr id="18445" name="Text Box 11"/>
          <p:cNvSpPr txBox="1">
            <a:spLocks noChangeArrowheads="1"/>
          </p:cNvSpPr>
          <p:nvPr/>
        </p:nvSpPr>
        <p:spPr bwMode="auto">
          <a:xfrm>
            <a:off x="5257800" y="3200400"/>
            <a:ext cx="82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2/07</a:t>
            </a:r>
          </a:p>
        </p:txBody>
      </p:sp>
      <p:sp>
        <p:nvSpPr>
          <p:cNvPr id="18446" name="Text Box 12"/>
          <p:cNvSpPr txBox="1">
            <a:spLocks noChangeArrowheads="1"/>
          </p:cNvSpPr>
          <p:nvPr/>
        </p:nvSpPr>
        <p:spPr bwMode="auto">
          <a:xfrm>
            <a:off x="6781800" y="3200400"/>
            <a:ext cx="82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3/07</a:t>
            </a:r>
          </a:p>
        </p:txBody>
      </p:sp>
      <p:sp>
        <p:nvSpPr>
          <p:cNvPr id="18447" name="Text Box 13"/>
          <p:cNvSpPr txBox="1">
            <a:spLocks noChangeArrowheads="1"/>
          </p:cNvSpPr>
          <p:nvPr/>
        </p:nvSpPr>
        <p:spPr bwMode="auto">
          <a:xfrm>
            <a:off x="1676400" y="3124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8448" name="AutoShape 14"/>
          <p:cNvSpPr>
            <a:spLocks noChangeArrowheads="1"/>
          </p:cNvSpPr>
          <p:nvPr/>
        </p:nvSpPr>
        <p:spPr bwMode="auto">
          <a:xfrm>
            <a:off x="533400" y="1219200"/>
            <a:ext cx="2286000" cy="1676400"/>
          </a:xfrm>
          <a:prstGeom prst="wedgeRoundRectCallout">
            <a:avLst>
              <a:gd name="adj1" fmla="val -39861"/>
              <a:gd name="adj2" fmla="val 68181"/>
              <a:gd name="adj3" fmla="val 16667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Kirk gives guest lecture at Hwu’s class. Blahut challenges</a:t>
            </a:r>
          </a:p>
          <a:p>
            <a:pPr algn="ctr"/>
            <a:r>
              <a:rPr lang="en-US" sz="2000">
                <a:solidFill>
                  <a:schemeClr val="accent2"/>
                </a:solidFill>
              </a:rPr>
              <a:t>Kirk and Hwu</a:t>
            </a:r>
          </a:p>
        </p:txBody>
      </p:sp>
      <p:sp>
        <p:nvSpPr>
          <p:cNvPr id="18449" name="AutoShape 15"/>
          <p:cNvSpPr>
            <a:spLocks noChangeArrowheads="1"/>
          </p:cNvSpPr>
          <p:nvPr/>
        </p:nvSpPr>
        <p:spPr bwMode="auto">
          <a:xfrm>
            <a:off x="533400" y="4267200"/>
            <a:ext cx="1981200" cy="1676400"/>
          </a:xfrm>
          <a:prstGeom prst="wedgeRoundRectCallout">
            <a:avLst>
              <a:gd name="adj1" fmla="val -3528"/>
              <a:gd name="adj2" fmla="val -86079"/>
              <a:gd name="adj3" fmla="val 16667"/>
            </a:avLst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2000">
                <a:solidFill>
                  <a:srgbClr val="FF6600"/>
                </a:solidFill>
              </a:rPr>
              <a:t>Kirk visits UIUC,</a:t>
            </a:r>
          </a:p>
          <a:p>
            <a:pPr algn="ctr"/>
            <a:r>
              <a:rPr lang="en-US" sz="2000">
                <a:solidFill>
                  <a:srgbClr val="FF6600"/>
                </a:solidFill>
              </a:rPr>
              <a:t>picking UIUC over others</a:t>
            </a:r>
          </a:p>
        </p:txBody>
      </p:sp>
      <p:sp>
        <p:nvSpPr>
          <p:cNvPr id="18450" name="AutoShape 16"/>
          <p:cNvSpPr>
            <a:spLocks noChangeArrowheads="1"/>
          </p:cNvSpPr>
          <p:nvPr/>
        </p:nvSpPr>
        <p:spPr bwMode="auto">
          <a:xfrm>
            <a:off x="3200400" y="1219200"/>
            <a:ext cx="2286000" cy="1676400"/>
          </a:xfrm>
          <a:prstGeom prst="wedgeRoundRectCallout">
            <a:avLst>
              <a:gd name="adj1" fmla="val -50069"/>
              <a:gd name="adj2" fmla="val 66856"/>
              <a:gd name="adj3" fmla="val 16667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NVIDIA announces G80,</a:t>
            </a:r>
          </a:p>
          <a:p>
            <a:pPr algn="ctr"/>
            <a:r>
              <a:rPr lang="en-US" sz="2000">
                <a:solidFill>
                  <a:schemeClr val="accent2"/>
                </a:solidFill>
              </a:rPr>
              <a:t>Hwu/students training at NVIDIA</a:t>
            </a:r>
          </a:p>
        </p:txBody>
      </p:sp>
      <p:sp>
        <p:nvSpPr>
          <p:cNvPr id="18451" name="AutoShape 17"/>
          <p:cNvSpPr>
            <a:spLocks noChangeArrowheads="1"/>
          </p:cNvSpPr>
          <p:nvPr/>
        </p:nvSpPr>
        <p:spPr bwMode="auto">
          <a:xfrm>
            <a:off x="2743200" y="4267200"/>
            <a:ext cx="1981200" cy="1676400"/>
          </a:xfrm>
          <a:prstGeom prst="wedgeRoundRectCallout">
            <a:avLst>
              <a:gd name="adj1" fmla="val 46472"/>
              <a:gd name="adj2" fmla="val -86838"/>
              <a:gd name="adj3" fmla="val 16667"/>
            </a:avLst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2000">
                <a:solidFill>
                  <a:srgbClr val="FF6600"/>
                </a:solidFill>
              </a:rPr>
              <a:t>Kirk and Hwu</a:t>
            </a:r>
          </a:p>
          <a:p>
            <a:pPr algn="ctr"/>
            <a:r>
              <a:rPr lang="en-US" sz="2000">
                <a:solidFill>
                  <a:srgbClr val="FF6600"/>
                </a:solidFill>
              </a:rPr>
              <a:t>in panic mode cooking up course material</a:t>
            </a:r>
          </a:p>
        </p:txBody>
      </p:sp>
      <p:sp>
        <p:nvSpPr>
          <p:cNvPr id="18452" name="AutoShape 18"/>
          <p:cNvSpPr>
            <a:spLocks noChangeArrowheads="1"/>
          </p:cNvSpPr>
          <p:nvPr/>
        </p:nvSpPr>
        <p:spPr bwMode="auto">
          <a:xfrm>
            <a:off x="6096000" y="1219200"/>
            <a:ext cx="2438400" cy="1676400"/>
          </a:xfrm>
          <a:prstGeom prst="wedgeRoundRectCallout">
            <a:avLst>
              <a:gd name="adj1" fmla="val -53648"/>
              <a:gd name="adj2" fmla="val 67898"/>
              <a:gd name="adj3" fmla="val 16667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NVIDIA releases CUDA, UIUC lecture and lab material went on-line, G80 cards</a:t>
            </a:r>
          </a:p>
        </p:txBody>
      </p:sp>
      <p:sp>
        <p:nvSpPr>
          <p:cNvPr id="18453" name="AutoShape 19"/>
          <p:cNvSpPr>
            <a:spLocks noChangeArrowheads="1"/>
          </p:cNvSpPr>
          <p:nvPr/>
        </p:nvSpPr>
        <p:spPr bwMode="auto">
          <a:xfrm>
            <a:off x="4953000" y="4267200"/>
            <a:ext cx="1981200" cy="1676400"/>
          </a:xfrm>
          <a:prstGeom prst="wedgeRoundRectCallout">
            <a:avLst>
              <a:gd name="adj1" fmla="val 54806"/>
              <a:gd name="adj2" fmla="val -87593"/>
              <a:gd name="adj3" fmla="val 16667"/>
            </a:avLst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2000">
                <a:solidFill>
                  <a:srgbClr val="FF6600"/>
                </a:solidFill>
              </a:rPr>
              <a:t>NAMD and other apps group report results and post projects</a:t>
            </a:r>
          </a:p>
        </p:txBody>
      </p:sp>
      <p:sp>
        <p:nvSpPr>
          <p:cNvPr id="18454" name="AutoShape 20"/>
          <p:cNvSpPr>
            <a:spLocks noChangeArrowheads="1"/>
          </p:cNvSpPr>
          <p:nvPr/>
        </p:nvSpPr>
        <p:spPr bwMode="auto">
          <a:xfrm>
            <a:off x="7162800" y="4343400"/>
            <a:ext cx="1981200" cy="1676400"/>
          </a:xfrm>
          <a:prstGeom prst="wedgeRoundRectCallout">
            <a:avLst>
              <a:gd name="adj1" fmla="val 2644"/>
              <a:gd name="adj2" fmla="val -88921"/>
              <a:gd name="adj3" fmla="val 16667"/>
            </a:avLst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2000">
                <a:solidFill>
                  <a:srgbClr val="FF6600"/>
                </a:solidFill>
              </a:rPr>
              <a:t>UIUC becomes world’s first CUDA Center of Excellence</a:t>
            </a:r>
          </a:p>
        </p:txBody>
      </p:sp>
      <p:sp>
        <p:nvSpPr>
          <p:cNvPr id="18455" name="Text Box 21"/>
          <p:cNvSpPr txBox="1">
            <a:spLocks noChangeArrowheads="1"/>
          </p:cNvSpPr>
          <p:nvPr/>
        </p:nvSpPr>
        <p:spPr bwMode="auto">
          <a:xfrm>
            <a:off x="7848600" y="3200400"/>
            <a:ext cx="72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6/08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Tentative Schedule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Week 1: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Thu: Lecture 1: Introduction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MP-0, installation, test account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Week 2: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Tue: </a:t>
            </a:r>
            <a:r>
              <a:rPr lang="en-US" sz="1600" dirty="0"/>
              <a:t>Lecture 2: CUDA Intro 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Tue: Lecture 3: Data </a:t>
            </a:r>
            <a:r>
              <a:rPr lang="en-US" sz="1600" dirty="0" smtClean="0"/>
              <a:t>Parallelism Model (</a:t>
            </a:r>
            <a:r>
              <a:rPr lang="en-US" sz="1600" dirty="0"/>
              <a:t>m</a:t>
            </a:r>
            <a:r>
              <a:rPr lang="en-US" sz="1600" dirty="0" smtClean="0"/>
              <a:t>ake-up class)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Thu: Lecture </a:t>
            </a:r>
            <a:r>
              <a:rPr lang="en-US" sz="1600" dirty="0" smtClean="0"/>
              <a:t>4: Data Parallelism Model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MP-1, vector addition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Week 3: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Thu: Lecture </a:t>
            </a:r>
            <a:r>
              <a:rPr lang="en-US" sz="1600" dirty="0" smtClean="0"/>
              <a:t>5 </a:t>
            </a:r>
            <a:r>
              <a:rPr lang="en-US" sz="1600" dirty="0"/>
              <a:t>– CUDA </a:t>
            </a:r>
            <a:r>
              <a:rPr lang="en-US" sz="1600" dirty="0" smtClean="0"/>
              <a:t>Memory </a:t>
            </a:r>
            <a:r>
              <a:rPr lang="en-US" sz="1600" dirty="0"/>
              <a:t>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Tue: Lecture </a:t>
            </a:r>
            <a:r>
              <a:rPr lang="en-US" sz="1600" dirty="0" smtClean="0"/>
              <a:t>6 </a:t>
            </a:r>
            <a:r>
              <a:rPr lang="en-US" sz="1600" dirty="0" smtClean="0"/>
              <a:t>- CUDA </a:t>
            </a:r>
            <a:r>
              <a:rPr lang="en-US" sz="1600" dirty="0" smtClean="0"/>
              <a:t>Memory </a:t>
            </a:r>
            <a:r>
              <a:rPr lang="en-US" sz="1600" dirty="0"/>
              <a:t>M</a:t>
            </a:r>
            <a:r>
              <a:rPr lang="en-US" sz="1600" dirty="0" smtClean="0"/>
              <a:t>odel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MP-2, simple matrix multiplication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7137D-C757-43FC-8C23-10EE1AAFEF38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231775"/>
            <a:ext cx="8305800" cy="612775"/>
          </a:xfrm>
        </p:spPr>
        <p:txBody>
          <a:bodyPr/>
          <a:lstStyle/>
          <a:p>
            <a:r>
              <a:rPr lang="en-US" smtClean="0"/>
              <a:t>Blue Waters Hardware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12775" y="6356350"/>
            <a:ext cx="1981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3EDBA3-6466-4066-B871-1C5580DF1D85}" type="slidenum">
              <a:rPr lang="en-US" sz="14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378098" y="2010961"/>
          <a:ext cx="6380341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3" name="Picture 3" descr="E:\Work\LOGOS\NSF NATIONAL SCIENCE FOUNDATION\nsf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2324100"/>
            <a:ext cx="541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E:\Work\LOGOS\ncsa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2414588"/>
            <a:ext cx="6032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C:\Users\jcissell\Desktop\univ-illinois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2946400"/>
            <a:ext cx="2133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841375"/>
            <a:ext cx="9199563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5867400"/>
            <a:ext cx="7654925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00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Cray XK7 Compute Node</a:t>
            </a:r>
          </a:p>
        </p:txBody>
      </p:sp>
      <p:sp>
        <p:nvSpPr>
          <p:cNvPr id="8195" name="Slide Number Placeholder 66"/>
          <p:cNvSpPr>
            <a:spLocks noGrp="1"/>
          </p:cNvSpPr>
          <p:nvPr>
            <p:ph type="sldNum" sz="quarter" idx="11"/>
          </p:nvPr>
        </p:nvSpPr>
        <p:spPr>
          <a:xfrm>
            <a:off x="8410575" y="6477000"/>
            <a:ext cx="609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</a:rPr>
              <a:t> </a:t>
            </a:r>
            <a:fld id="{B1220EDE-C9B2-4362-A14D-DE528F325481}" type="slidenum">
              <a:rPr lang="en-US" sz="1400" smtClean="0">
                <a:solidFill>
                  <a:srgbClr val="000000"/>
                </a:solidFill>
              </a:rPr>
              <a:pPr eaLnBrk="1" hangingPunct="1"/>
              <a:t>13</a:t>
            </a:fld>
            <a:r>
              <a:rPr lang="en-US" sz="1400" smtClean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8196" name="Group 260"/>
          <p:cNvGrpSpPr>
            <a:grpSpLocks/>
          </p:cNvGrpSpPr>
          <p:nvPr/>
        </p:nvGrpSpPr>
        <p:grpSpPr bwMode="auto">
          <a:xfrm>
            <a:off x="7739063" y="4384675"/>
            <a:ext cx="954087" cy="1360488"/>
            <a:chOff x="8016240" y="2454548"/>
            <a:chExt cx="955638" cy="1360529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8186378" y="3162594"/>
              <a:ext cx="516777" cy="96841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V="1">
              <a:off x="7874384" y="3001448"/>
              <a:ext cx="573105" cy="12721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146627" y="3253085"/>
              <a:ext cx="448403" cy="35084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9" name="TextBox 9"/>
            <p:cNvSpPr txBox="1">
              <a:spLocks noChangeArrowheads="1"/>
            </p:cNvSpPr>
            <p:nvPr/>
          </p:nvSpPr>
          <p:spPr bwMode="auto">
            <a:xfrm>
              <a:off x="8627633" y="2958365"/>
              <a:ext cx="3442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defTabSz="914400"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Y</a:t>
              </a:r>
            </a:p>
          </p:txBody>
        </p:sp>
        <p:sp>
          <p:nvSpPr>
            <p:cNvPr id="8250" name="TextBox 10"/>
            <p:cNvSpPr txBox="1">
              <a:spLocks noChangeArrowheads="1"/>
            </p:cNvSpPr>
            <p:nvPr/>
          </p:nvSpPr>
          <p:spPr bwMode="auto">
            <a:xfrm>
              <a:off x="8532608" y="3476523"/>
              <a:ext cx="3442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defTabSz="914400"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X</a:t>
              </a:r>
            </a:p>
          </p:txBody>
        </p:sp>
        <p:sp>
          <p:nvSpPr>
            <p:cNvPr id="8251" name="TextBox 11"/>
            <p:cNvSpPr txBox="1">
              <a:spLocks noChangeArrowheads="1"/>
            </p:cNvSpPr>
            <p:nvPr/>
          </p:nvSpPr>
          <p:spPr bwMode="auto">
            <a:xfrm>
              <a:off x="8016240" y="2454548"/>
              <a:ext cx="3442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defTabSz="914400"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Z</a:t>
              </a:r>
            </a:p>
          </p:txBody>
        </p:sp>
      </p:grpSp>
      <p:pic>
        <p:nvPicPr>
          <p:cNvPr id="8197" name="Picture 10" descr="C:\Documents and Settings\jcissell\Desktop\icons for jeff ppt\pipes\0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041650"/>
            <a:ext cx="11699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C:\Documents and Settings\jcissell\Desktop\icons for jeff ppt\pipes\0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265488"/>
            <a:ext cx="11715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oup 74"/>
          <p:cNvGrpSpPr>
            <a:grpSpLocks/>
          </p:cNvGrpSpPr>
          <p:nvPr/>
        </p:nvGrpSpPr>
        <p:grpSpPr bwMode="auto">
          <a:xfrm>
            <a:off x="8004175" y="1339850"/>
            <a:ext cx="625475" cy="900113"/>
            <a:chOff x="7848600" y="768144"/>
            <a:chExt cx="815407" cy="1171592"/>
          </a:xfrm>
        </p:grpSpPr>
        <p:pic>
          <p:nvPicPr>
            <p:cNvPr id="8244" name="Picture 5" descr="C:\Documents and Settings\jcissell\Desktop\ram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754" y="768144"/>
              <a:ext cx="415253" cy="117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5" name="Picture 10" descr="C:\Documents and Settings\jcissell\Desktop\New Folder (2)\pipe_00b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1314743"/>
              <a:ext cx="609600" cy="40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0" name="Group 71"/>
          <p:cNvGrpSpPr>
            <a:grpSpLocks/>
          </p:cNvGrpSpPr>
          <p:nvPr/>
        </p:nvGrpSpPr>
        <p:grpSpPr bwMode="auto">
          <a:xfrm>
            <a:off x="8013700" y="2697163"/>
            <a:ext cx="609600" cy="900112"/>
            <a:chOff x="7924800" y="2057400"/>
            <a:chExt cx="795005" cy="1171592"/>
          </a:xfrm>
        </p:grpSpPr>
        <p:pic>
          <p:nvPicPr>
            <p:cNvPr id="8242" name="Picture 5" descr="C:\Documents and Settings\jcissell\Desktop\ram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552" y="2057400"/>
              <a:ext cx="415253" cy="117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3" name="Picture 10" descr="C:\Documents and Settings\jcissell\Desktop\New Folder (2)\pipe_00b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2590800"/>
              <a:ext cx="609600" cy="40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1" name="Picture 3" descr="\\inside.us.cray.com\DavWWWRoot\depts\marketing\Cray Image Library\Cray Clip Art\PowerPoint Architecture pieces\2amd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828925"/>
            <a:ext cx="1228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C:\Documents and Settings\jcissell\Desktop\icons for jeff ppt\pipes\00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238500"/>
            <a:ext cx="11906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5" descr="C:\Documents and Settings\jcissell\Desktop\icons for jeff ppt\blue bar 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746500"/>
            <a:ext cx="16319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4" name="Group 71"/>
          <p:cNvGrpSpPr>
            <a:grpSpLocks/>
          </p:cNvGrpSpPr>
          <p:nvPr/>
        </p:nvGrpSpPr>
        <p:grpSpPr bwMode="auto">
          <a:xfrm>
            <a:off x="5453063" y="4110038"/>
            <a:ext cx="877887" cy="1436687"/>
            <a:chOff x="4267200" y="1219200"/>
            <a:chExt cx="1143000" cy="1871033"/>
          </a:xfrm>
        </p:grpSpPr>
        <p:pic>
          <p:nvPicPr>
            <p:cNvPr id="8240" name="Picture 4" descr="C:\Documents and Settings\jcissell\Desktop\icons for jeff ppt\blue bar 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295400"/>
              <a:ext cx="457200" cy="179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1" name="Picture 4" descr="C:\Documents and Settings\jcissell\Desktop\icons for jeff ppt\blue bar 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19200"/>
              <a:ext cx="457200" cy="179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5" name="Picture 2" descr="C:\WORK\powerpoint\art\chip and pipe icons and art\chips\gemini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3030538"/>
            <a:ext cx="1619250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6" name="Group 120"/>
          <p:cNvGrpSpPr>
            <a:grpSpLocks/>
          </p:cNvGrpSpPr>
          <p:nvPr/>
        </p:nvGrpSpPr>
        <p:grpSpPr bwMode="auto">
          <a:xfrm>
            <a:off x="3111500" y="3314700"/>
            <a:ext cx="2222500" cy="979488"/>
            <a:chOff x="2362200" y="1847335"/>
            <a:chExt cx="2895600" cy="1276865"/>
          </a:xfrm>
        </p:grpSpPr>
        <p:pic>
          <p:nvPicPr>
            <p:cNvPr id="8235" name="Picture 11" descr="C:\Documents and Settings\jcissell\Desktop\icons for jeff ppt\pipes\00b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444" y="2082001"/>
              <a:ext cx="1551356" cy="50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6" name="Picture 3" descr="\\inside.us.cray.com\DavWWWRoot\depts\marketing\Cray Image Library\Cray Clip Art\PowerPoint Architecture pieces\2amd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847335"/>
              <a:ext cx="1600200" cy="1124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37" name="Group 98"/>
            <p:cNvGrpSpPr>
              <a:grpSpLocks/>
            </p:cNvGrpSpPr>
            <p:nvPr/>
          </p:nvGrpSpPr>
          <p:grpSpPr bwMode="auto">
            <a:xfrm>
              <a:off x="2362200" y="1952607"/>
              <a:ext cx="685800" cy="1171593"/>
              <a:chOff x="2362200" y="1876407"/>
              <a:chExt cx="685800" cy="1171593"/>
            </a:xfrm>
          </p:grpSpPr>
          <p:pic>
            <p:nvPicPr>
              <p:cNvPr id="8238" name="Picture 10" descr="C:\Documents and Settings\jcissell\Desktop\New Folder (2)\pipe_00b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2314810"/>
                <a:ext cx="609600" cy="408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9" name="Picture 5" descr="C:\Documents and Settings\jcissell\Desktop\ram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1876407"/>
                <a:ext cx="415254" cy="117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207" name="Picture 10" descr="C:\Documents and Settings\jcissell\Desktop\icons for jeff ppt\pipes\0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4318000"/>
            <a:ext cx="11699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0" descr="C:\Documents and Settings\jcissell\Desktop\icons for jeff ppt\pipes\0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4221163"/>
            <a:ext cx="116998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5" descr="C:\Documents and Settings\jcissell\Desktop\icons for jeff ppt\blue bar 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156075"/>
            <a:ext cx="16319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0" name="Group 70"/>
          <p:cNvGrpSpPr>
            <a:grpSpLocks/>
          </p:cNvGrpSpPr>
          <p:nvPr/>
        </p:nvGrpSpPr>
        <p:grpSpPr bwMode="auto">
          <a:xfrm>
            <a:off x="5453063" y="1860550"/>
            <a:ext cx="877887" cy="1436688"/>
            <a:chOff x="4267200" y="1295400"/>
            <a:chExt cx="1143000" cy="1871033"/>
          </a:xfrm>
        </p:grpSpPr>
        <p:pic>
          <p:nvPicPr>
            <p:cNvPr id="8233" name="Picture 4" descr="C:\Documents and Settings\jcissell\Desktop\icons for jeff ppt\blue bar 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371600"/>
              <a:ext cx="457200" cy="179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4" name="Picture 4" descr="C:\Documents and Settings\jcissell\Desktop\icons for jeff ppt\blue bar 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95400"/>
              <a:ext cx="457200" cy="179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1" name="TextBox 58"/>
          <p:cNvSpPr txBox="1">
            <a:spLocks noChangeArrowheads="1"/>
          </p:cNvSpPr>
          <p:nvPr/>
        </p:nvSpPr>
        <p:spPr bwMode="auto">
          <a:xfrm rot="-480086">
            <a:off x="6640513" y="3228975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sz="1400" b="1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HT3</a:t>
            </a:r>
          </a:p>
        </p:txBody>
      </p:sp>
      <p:sp>
        <p:nvSpPr>
          <p:cNvPr id="8212" name="TextBox 60"/>
          <p:cNvSpPr txBox="1">
            <a:spLocks noChangeArrowheads="1"/>
          </p:cNvSpPr>
          <p:nvPr/>
        </p:nvSpPr>
        <p:spPr bwMode="auto">
          <a:xfrm rot="-480086">
            <a:off x="4773613" y="3470275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sz="1400" b="1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HT3</a:t>
            </a:r>
          </a:p>
        </p:txBody>
      </p:sp>
      <p:pic>
        <p:nvPicPr>
          <p:cNvPr id="8213" name="Picture 2" descr="C:\Users\jpb\Desktop\SC2010\Clipart\pipe_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563688"/>
            <a:ext cx="27146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3" descr="C:\Users\jpb\Desktop\SC2010\Clipart\nvidia-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95400"/>
            <a:ext cx="12366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" descr="C:\Users\jpb\Desktop\SC2010\Clipart\pipe_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2057400"/>
            <a:ext cx="271462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3" descr="C:\Users\jpb\Desktop\SC2010\Clipart\nvidia-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1824038"/>
            <a:ext cx="12366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10" descr="C:\Documents and Settings\jcissell\Desktop\New Folder (2)\pipe_00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2459038"/>
            <a:ext cx="466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5" descr="C:\Documents and Settings\jcissell\Desktop\ram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2090738"/>
            <a:ext cx="3190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9" name="TextBox 64"/>
          <p:cNvSpPr txBox="1">
            <a:spLocks noChangeArrowheads="1"/>
          </p:cNvSpPr>
          <p:nvPr/>
        </p:nvSpPr>
        <p:spPr bwMode="auto">
          <a:xfrm rot="-585905">
            <a:off x="7621588" y="24796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PCIe Gen2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33887"/>
              </p:ext>
            </p:extLst>
          </p:nvPr>
        </p:nvGraphicFramePr>
        <p:xfrm>
          <a:off x="304800" y="2930525"/>
          <a:ext cx="2743200" cy="3471912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743200"/>
              </a:tblGrid>
              <a:tr h="5791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XK7 Compute Node Characteristics</a:t>
                      </a:r>
                      <a:endParaRPr lang="en-US" sz="1600" dirty="0"/>
                    </a:p>
                  </a:txBody>
                  <a:tcPr marT="45718" marB="45718"/>
                </a:tc>
              </a:tr>
              <a:tr h="43963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AMD Series 6200 (</a:t>
                      </a:r>
                      <a:r>
                        <a:rPr lang="en-US" sz="1400" baseline="0" dirty="0" err="1" smtClean="0"/>
                        <a:t>Interlagos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</a:tr>
              <a:tr h="3386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NVIDIA </a:t>
                      </a:r>
                      <a:r>
                        <a:rPr lang="en-US" sz="1400" dirty="0" err="1" smtClean="0"/>
                        <a:t>Kepler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</a:tr>
              <a:tr h="7314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Host Memory</a:t>
                      </a:r>
                    </a:p>
                    <a:p>
                      <a:pPr algn="ctr"/>
                      <a:r>
                        <a:rPr lang="en-US" sz="1400" dirty="0" smtClean="0"/>
                        <a:t>32GB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1600 MT/s DDR3</a:t>
                      </a: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</a:tr>
              <a:tr h="5181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NVIDIA Tesla X2090</a:t>
                      </a:r>
                      <a:r>
                        <a:rPr lang="en-US" sz="1400" baseline="0" dirty="0" smtClean="0"/>
                        <a:t> Memory</a:t>
                      </a:r>
                    </a:p>
                    <a:p>
                      <a:pPr algn="ctr"/>
                      <a:r>
                        <a:rPr lang="en-US" sz="1400" dirty="0" smtClean="0"/>
                        <a:t>6GB GDDR5 capacity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</a:tr>
              <a:tr h="5181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Gemini High Speed Interconnect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</a:tr>
              <a:tr h="3466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Keplers</a:t>
                      </a:r>
                      <a:r>
                        <a:rPr lang="en-US" sz="1400" dirty="0" smtClean="0"/>
                        <a:t> in final</a:t>
                      </a:r>
                      <a:r>
                        <a:rPr lang="en-US" sz="1400" baseline="0" dirty="0" smtClean="0"/>
                        <a:t> installation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5298917">
            <a:off x="4965799" y="2146673"/>
            <a:ext cx="867345" cy="1942323"/>
          </a:xfrm>
          <a:prstGeom prst="down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2000">
                <a:schemeClr val="accent2"/>
              </a:gs>
              <a:gs pos="67000">
                <a:schemeClr val="tx1"/>
              </a:gs>
              <a:gs pos="100000">
                <a:schemeClr val="accent2"/>
              </a:gs>
            </a:gsLst>
            <a:lin ang="5400000" scaled="0"/>
          </a:gradFill>
          <a:ln>
            <a:gradFill>
              <a:gsLst>
                <a:gs pos="28000">
                  <a:schemeClr val="accent5">
                    <a:lumMod val="75000"/>
                    <a:alpha val="0"/>
                  </a:schemeClr>
                </a:gs>
                <a:gs pos="50000">
                  <a:schemeClr val="bg2"/>
                </a:gs>
                <a:gs pos="100000">
                  <a:srgbClr val="007A37"/>
                </a:gs>
              </a:gsLst>
              <a:lin ang="5400000" scaled="0"/>
            </a:gradFill>
          </a:ln>
          <a:effectLst>
            <a:outerShdw blurRad="152400" dist="177800" dir="198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324600" y="1079500"/>
            <a:ext cx="2819400" cy="2847975"/>
          </a:xfrm>
          <a:prstGeom prst="ellipse">
            <a:avLst/>
          </a:prstGeom>
          <a:solidFill>
            <a:schemeClr val="accent3">
              <a:lumMod val="60000"/>
              <a:lumOff val="40000"/>
              <a:alpha val="11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812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36920" y="152400"/>
            <a:ext cx="8304213" cy="1141413"/>
          </a:xfrm>
        </p:spPr>
        <p:txBody>
          <a:bodyPr/>
          <a:lstStyle/>
          <a:p>
            <a:r>
              <a:rPr lang="en-US" dirty="0" smtClean="0"/>
              <a:t>CPU and GPU have very different design </a:t>
            </a:r>
            <a:r>
              <a:rPr lang="en-US" dirty="0"/>
              <a:t>p</a:t>
            </a:r>
            <a:r>
              <a:rPr lang="en-US" dirty="0" smtClean="0"/>
              <a:t>hilosophy</a:t>
            </a:r>
          </a:p>
        </p:txBody>
      </p:sp>
      <p:sp>
        <p:nvSpPr>
          <p:cNvPr id="5" name="Rectangle 4"/>
          <p:cNvSpPr/>
          <p:nvPr/>
        </p:nvSpPr>
        <p:spPr>
          <a:xfrm>
            <a:off x="820738" y="2628900"/>
            <a:ext cx="3354387" cy="3367088"/>
          </a:xfrm>
          <a:prstGeom prst="rect">
            <a:avLst/>
          </a:prstGeom>
          <a:solidFill>
            <a:schemeClr val="accent3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663" y="1519238"/>
            <a:ext cx="3741737" cy="7826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>
            <a:spAutoFit/>
          </a:bodyPr>
          <a:lstStyle/>
          <a:p>
            <a:pPr algn="ctr" hangingPunct="0">
              <a:defRPr/>
            </a:pPr>
            <a:r>
              <a:rPr lang="en-US" sz="290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GPU </a:t>
            </a:r>
          </a:p>
          <a:p>
            <a:pPr algn="ctr" hangingPunct="0">
              <a:defRPr/>
            </a:pPr>
            <a:r>
              <a:rPr lang="en-US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Throughput Oriented Cores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125" y="2692400"/>
            <a:ext cx="568325" cy="2651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>
            <a:spAutoFit/>
          </a:bodyPr>
          <a:lstStyle/>
          <a:p>
            <a:pPr hangingPunct="0">
              <a:defRPr/>
            </a:pPr>
            <a:r>
              <a:rPr lang="en-US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  <a:t>Chip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0038" y="2684463"/>
            <a:ext cx="2543175" cy="2740025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5738" y="2849563"/>
            <a:ext cx="2543175" cy="2740025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3025" y="3001963"/>
            <a:ext cx="2541588" cy="2740025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9675" y="3154363"/>
            <a:ext cx="2543175" cy="2740025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1588" y="3203575"/>
            <a:ext cx="2565400" cy="3254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>
            <a:spAutoFit/>
          </a:bodyPr>
          <a:lstStyle/>
          <a:p>
            <a:pPr hangingPunct="0">
              <a:defRPr/>
            </a:pPr>
            <a:r>
              <a:rPr lang="en-US" sz="2200" dirty="0">
                <a:latin typeface="Albany" pitchFamily="34"/>
                <a:ea typeface="HG Mincho Light J" pitchFamily="2"/>
                <a:cs typeface="Arial Unicode MS" pitchFamily="2"/>
              </a:rPr>
              <a:t>Compute Unit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3605213"/>
            <a:ext cx="2246313" cy="312737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r>
              <a:rPr lang="en-US" sz="200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Cache/Local </a:t>
            </a:r>
            <a:r>
              <a:rPr lang="en-US" sz="200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Mem</a:t>
            </a:r>
            <a:endParaRPr lang="en-US" sz="2000" dirty="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2713" y="4032250"/>
            <a:ext cx="1689100" cy="519113"/>
          </a:xfrm>
          <a:prstGeom prst="rect">
            <a:avLst/>
          </a:prstGeom>
          <a:solidFill>
            <a:srgbClr val="FF5425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r>
              <a:rPr lang="en-US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Registers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50963" y="4651375"/>
            <a:ext cx="1720850" cy="920750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algn="ctr" hangingPunct="0">
              <a:defRPr/>
            </a:pPr>
            <a:r>
              <a:rPr lang="en-US" sz="220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  <a:t>SIMD </a:t>
            </a:r>
            <a:br>
              <a:rPr lang="en-US" sz="220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</a:br>
            <a:r>
              <a:rPr lang="en-US" sz="220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  <a:t>Unit</a:t>
            </a:r>
          </a:p>
        </p:txBody>
      </p:sp>
      <p:sp>
        <p:nvSpPr>
          <p:cNvPr id="16" name="Straight Connector 15"/>
          <p:cNvSpPr/>
          <p:nvPr/>
        </p:nvSpPr>
        <p:spPr>
          <a:xfrm>
            <a:off x="1706563" y="4654550"/>
            <a:ext cx="0" cy="9207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>
            <a:off x="2060575" y="4654550"/>
            <a:ext cx="0" cy="9207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2416175" y="4654550"/>
            <a:ext cx="0" cy="9207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>
            <a:off x="1371600" y="5105400"/>
            <a:ext cx="17002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2621756" y="4609307"/>
            <a:ext cx="1598613" cy="444500"/>
          </a:xfrm>
          <a:prstGeom prst="rect">
            <a:avLst/>
          </a:prstGeom>
          <a:solidFill>
            <a:srgbClr val="80008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r>
              <a:rPr lang="en-US" sz="200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  <a:t>Threading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727325" y="4651375"/>
            <a:ext cx="0" cy="938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86350" y="1517650"/>
            <a:ext cx="3503613" cy="781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>
            <a:spAutoFit/>
          </a:bodyPr>
          <a:lstStyle/>
          <a:p>
            <a:pPr algn="ctr" hangingPunct="0">
              <a:defRPr/>
            </a:pPr>
            <a:r>
              <a:rPr lang="en-US" sz="290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CPU</a:t>
            </a:r>
          </a:p>
          <a:p>
            <a:pPr algn="ctr" hangingPunct="0">
              <a:defRPr/>
            </a:pPr>
            <a:r>
              <a:rPr lang="en-US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Latency Oriented Cores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81600" y="2625725"/>
            <a:ext cx="3354388" cy="3367088"/>
          </a:xfrm>
          <a:prstGeom prst="rect">
            <a:avLst/>
          </a:prstGeom>
          <a:solidFill>
            <a:schemeClr val="accent3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9700" y="2689225"/>
            <a:ext cx="568325" cy="266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>
            <a:spAutoFit/>
          </a:bodyPr>
          <a:lstStyle/>
          <a:p>
            <a:pPr hangingPunct="0">
              <a:defRPr/>
            </a:pPr>
            <a:r>
              <a:rPr lang="en-US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  <a:t>Chip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30900" y="2682875"/>
            <a:ext cx="2543175" cy="2738438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18188" y="2847975"/>
            <a:ext cx="2541587" cy="2738438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03888" y="3000375"/>
            <a:ext cx="2543175" cy="2738438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70538" y="3152775"/>
            <a:ext cx="2543175" cy="2738438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632450" y="3227388"/>
            <a:ext cx="2566988" cy="2511425"/>
            <a:chOff x="6156720" y="2834786"/>
            <a:chExt cx="2829600" cy="2768615"/>
          </a:xfrm>
        </p:grpSpPr>
        <p:sp>
          <p:nvSpPr>
            <p:cNvPr id="30" name="TextBox 29"/>
            <p:cNvSpPr txBox="1"/>
            <p:nvPr/>
          </p:nvSpPr>
          <p:spPr>
            <a:xfrm>
              <a:off x="6156720" y="2834786"/>
              <a:ext cx="2829600" cy="35701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compatLnSpc="0">
              <a:spAutoFit/>
            </a:bodyPr>
            <a:lstStyle/>
            <a:p>
              <a:pPr hangingPunct="0">
                <a:defRPr/>
              </a:pPr>
              <a:r>
                <a:rPr lang="en-US" sz="2200" dirty="0">
                  <a:latin typeface="Albany" pitchFamily="34"/>
                  <a:ea typeface="HG Mincho Light J" pitchFamily="2"/>
                  <a:cs typeface="Arial Unicode MS" pitchFamily="2"/>
                </a:rPr>
                <a:t>Core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08962" y="3303805"/>
              <a:ext cx="2460369" cy="957289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lIns="0" tIns="0" rIns="0" bIns="0" anchor="ctr" anchorCtr="1" compatLnSpc="0"/>
            <a:lstStyle/>
            <a:p>
              <a:pPr hangingPunct="0">
                <a:defRPr/>
              </a:pPr>
              <a:r>
                <a:rPr lang="en-US" sz="2200" dirty="0">
                  <a:solidFill>
                    <a:srgbClr val="000000"/>
                  </a:solidFill>
                  <a:latin typeface="Albany" pitchFamily="34"/>
                  <a:ea typeface="HG Mincho Light J" pitchFamily="2"/>
                  <a:cs typeface="Arial Unicode MS" pitchFamily="2"/>
                </a:rPr>
                <a:t>Local Cache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36961" y="4457103"/>
              <a:ext cx="1448923" cy="301013"/>
            </a:xfrm>
            <a:prstGeom prst="rect">
              <a:avLst/>
            </a:prstGeom>
            <a:solidFill>
              <a:srgbClr val="FF5425"/>
            </a:solidFill>
            <a:ln w="0">
              <a:solidFill>
                <a:srgbClr val="000000"/>
              </a:solidFill>
              <a:prstDash val="solid"/>
            </a:ln>
          </p:spPr>
          <p:txBody>
            <a:bodyPr lIns="0" tIns="0" rIns="0" bIns="0" anchor="ctr" anchorCtr="1" compatLnSpc="0"/>
            <a:lstStyle/>
            <a:p>
              <a:pPr hangingPunct="0">
                <a:defRPr/>
              </a:pPr>
              <a:r>
                <a:rPr lang="en-US" sz="1500" dirty="0">
                  <a:solidFill>
                    <a:srgbClr val="000000"/>
                  </a:solidFill>
                  <a:latin typeface="Albany" pitchFamily="34"/>
                  <a:ea typeface="HG Mincho Light J" pitchFamily="2"/>
                  <a:cs typeface="Arial Unicode MS" pitchFamily="2"/>
                </a:rPr>
                <a:t>Registers</a:t>
              </a:r>
            </a:p>
          </p:txBody>
        </p:sp>
        <p:grpSp>
          <p:nvGrpSpPr>
            <p:cNvPr id="9247" name="Group 32"/>
            <p:cNvGrpSpPr>
              <a:grpSpLocks/>
            </p:cNvGrpSpPr>
            <p:nvPr/>
          </p:nvGrpSpPr>
          <p:grpSpPr bwMode="auto">
            <a:xfrm>
              <a:off x="6334560" y="4874759"/>
              <a:ext cx="1467720" cy="663481"/>
              <a:chOff x="6334560" y="4874759"/>
              <a:chExt cx="1467720" cy="663481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335210" y="4875371"/>
                <a:ext cx="1466421" cy="659777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lIns="0" tIns="0" rIns="0" bIns="0" anchor="ctr" anchorCtr="1" compatLnSpc="0"/>
              <a:lstStyle/>
              <a:p>
                <a:pPr algn="ctr" hangingPunct="0">
                  <a:defRPr/>
                </a:pPr>
                <a:r>
                  <a:rPr lang="en-US" sz="2200">
                    <a:solidFill>
                      <a:srgbClr val="FFFFFF"/>
                    </a:solidFill>
                    <a:latin typeface="Albany" pitchFamily="34"/>
                    <a:ea typeface="HG Mincho Light J" pitchFamily="2"/>
                    <a:cs typeface="Arial Unicode MS" pitchFamily="2"/>
                  </a:rPr>
                  <a:t>SIMD Unit</a:t>
                </a:r>
              </a:p>
            </p:txBody>
          </p:sp>
          <p:sp>
            <p:nvSpPr>
              <p:cNvPr id="36" name="Straight Connector 35"/>
              <p:cNvSpPr/>
              <p:nvPr/>
            </p:nvSpPr>
            <p:spPr>
              <a:xfrm>
                <a:off x="6662443" y="4877120"/>
                <a:ext cx="0" cy="6615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lIns="0" tIns="0" rIns="0" bIns="0" anchor="ctr" anchorCtr="1" compatLnSpc="0"/>
              <a:lstStyle/>
              <a:p>
                <a:pPr hangingPunct="0">
                  <a:defRPr/>
                </a:pPr>
                <a:endParaRPr lang="en-US" sz="2200">
                  <a:solidFill>
                    <a:srgbClr val="000000"/>
                  </a:solidFill>
                  <a:latin typeface="Albany" pitchFamily="34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37" name="Straight Connector 36"/>
              <p:cNvSpPr/>
              <p:nvPr/>
            </p:nvSpPr>
            <p:spPr>
              <a:xfrm>
                <a:off x="7036923" y="4877120"/>
                <a:ext cx="0" cy="6615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lIns="0" tIns="0" rIns="0" bIns="0" anchor="ctr" anchorCtr="1" compatLnSpc="0"/>
              <a:lstStyle/>
              <a:p>
                <a:pPr hangingPunct="0">
                  <a:defRPr/>
                </a:pPr>
                <a:endParaRPr lang="en-US" sz="2200">
                  <a:solidFill>
                    <a:srgbClr val="000000"/>
                  </a:solidFill>
                  <a:latin typeface="Albany" pitchFamily="34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38" name="Straight Connector 37"/>
              <p:cNvSpPr/>
              <p:nvPr/>
            </p:nvSpPr>
            <p:spPr>
              <a:xfrm>
                <a:off x="7411403" y="4877120"/>
                <a:ext cx="0" cy="6615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lIns="0" tIns="0" rIns="0" bIns="0" anchor="ctr" anchorCtr="1" compatLnSpc="0"/>
              <a:lstStyle/>
              <a:p>
                <a:pPr hangingPunct="0">
                  <a:defRPr/>
                </a:pPr>
                <a:endParaRPr lang="en-US" sz="2200">
                  <a:solidFill>
                    <a:srgbClr val="000000"/>
                  </a:solidFill>
                  <a:latin typeface="Albany" pitchFamily="34"/>
                  <a:ea typeface="HG Mincho Light J" pitchFamily="2"/>
                  <a:cs typeface="Arial Unicode MS" pitchFamily="2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 rot="5400000">
              <a:off x="7711454" y="4545524"/>
              <a:ext cx="1232051" cy="883704"/>
            </a:xfrm>
            <a:prstGeom prst="rect">
              <a:avLst/>
            </a:prstGeom>
            <a:solidFill>
              <a:srgbClr val="800080"/>
            </a:solidFill>
            <a:ln w="0">
              <a:solidFill>
                <a:srgbClr val="000000"/>
              </a:solidFill>
              <a:prstDash val="solid"/>
            </a:ln>
          </p:spPr>
          <p:txBody>
            <a:bodyPr lIns="0" tIns="0" rIns="0" bIns="0" anchor="ctr" anchorCtr="1" compatLnSpc="0"/>
            <a:lstStyle/>
            <a:p>
              <a:pPr hangingPunct="0">
                <a:defRPr/>
              </a:pPr>
              <a:r>
                <a:rPr lang="en-US" sz="2000" dirty="0">
                  <a:solidFill>
                    <a:srgbClr val="FFFFFF"/>
                  </a:solidFill>
                  <a:latin typeface="Albany" pitchFamily="34"/>
                  <a:ea typeface="HG Mincho Light J" pitchFamily="2"/>
                  <a:cs typeface="Arial Unicode MS" pitchFamily="2"/>
                </a:rPr>
                <a:t>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9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CPUs: Latency Oriented Design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572000" cy="4570413"/>
          </a:xfrm>
        </p:spPr>
        <p:txBody>
          <a:bodyPr/>
          <a:lstStyle/>
          <a:p>
            <a:pPr eaLnBrk="1" hangingPunct="1"/>
            <a:r>
              <a:rPr lang="en-US" smtClean="0"/>
              <a:t>Large caches</a:t>
            </a:r>
          </a:p>
          <a:p>
            <a:pPr lvl="1" eaLnBrk="1" hangingPunct="1"/>
            <a:r>
              <a:rPr lang="en-US" smtClean="0"/>
              <a:t>Convert long latency memory accesses to short latency cache accesses</a:t>
            </a:r>
          </a:p>
          <a:p>
            <a:pPr eaLnBrk="1" hangingPunct="1"/>
            <a:r>
              <a:rPr lang="en-US" smtClean="0"/>
              <a:t>Sophisticated control</a:t>
            </a:r>
          </a:p>
          <a:p>
            <a:pPr lvl="1" eaLnBrk="1" hangingPunct="1"/>
            <a:r>
              <a:rPr lang="en-US" smtClean="0"/>
              <a:t>Branch prediction for reduced branch latency</a:t>
            </a:r>
          </a:p>
          <a:p>
            <a:pPr lvl="1" eaLnBrk="1" hangingPunct="1"/>
            <a:r>
              <a:rPr lang="en-US" smtClean="0"/>
              <a:t>Data forwarding for reduced data latency</a:t>
            </a:r>
          </a:p>
          <a:p>
            <a:pPr eaLnBrk="1" hangingPunct="1"/>
            <a:r>
              <a:rPr lang="en-US" smtClean="0"/>
              <a:t>Powerful ALU</a:t>
            </a:r>
          </a:p>
          <a:p>
            <a:pPr lvl="1" eaLnBrk="1" hangingPunct="1"/>
            <a:r>
              <a:rPr lang="en-US" smtClean="0"/>
              <a:t>Reduced operation latency</a:t>
            </a:r>
          </a:p>
          <a:p>
            <a:pPr lvl="1" eaLnBrk="1" hangingPunct="1"/>
            <a:endParaRPr lang="en-US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43B938-5AFB-4136-A4BC-1C303B9BB43D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grpSp>
        <p:nvGrpSpPr>
          <p:cNvPr id="23558" name="Group 165"/>
          <p:cNvGrpSpPr>
            <a:grpSpLocks/>
          </p:cNvGrpSpPr>
          <p:nvPr/>
        </p:nvGrpSpPr>
        <p:grpSpPr bwMode="auto">
          <a:xfrm>
            <a:off x="5181600" y="2438400"/>
            <a:ext cx="3276600" cy="2743200"/>
            <a:chOff x="991" y="1935"/>
            <a:chExt cx="1688" cy="1226"/>
          </a:xfrm>
        </p:grpSpPr>
        <p:sp>
          <p:nvSpPr>
            <p:cNvPr id="23560" name="Rectangle 166"/>
            <p:cNvSpPr>
              <a:spLocks noChangeArrowheads="1"/>
            </p:cNvSpPr>
            <p:nvPr/>
          </p:nvSpPr>
          <p:spPr bwMode="auto">
            <a:xfrm>
              <a:off x="992" y="2425"/>
              <a:ext cx="1687" cy="43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400" b="1">
                  <a:latin typeface="Arial" charset="0"/>
                </a:rPr>
                <a:t>Cache</a:t>
              </a:r>
            </a:p>
          </p:txBody>
        </p:sp>
        <p:sp>
          <p:nvSpPr>
            <p:cNvPr id="23561" name="Rectangle 167"/>
            <p:cNvSpPr>
              <a:spLocks noChangeArrowheads="1"/>
            </p:cNvSpPr>
            <p:nvPr/>
          </p:nvSpPr>
          <p:spPr bwMode="auto">
            <a:xfrm>
              <a:off x="2285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latin typeface="Arial" charset="0"/>
                </a:rPr>
                <a:t>ALU</a:t>
              </a:r>
            </a:p>
          </p:txBody>
        </p:sp>
        <p:sp>
          <p:nvSpPr>
            <p:cNvPr id="23562" name="Rectangle 168"/>
            <p:cNvSpPr>
              <a:spLocks noChangeArrowheads="1"/>
            </p:cNvSpPr>
            <p:nvPr/>
          </p:nvSpPr>
          <p:spPr bwMode="auto">
            <a:xfrm>
              <a:off x="992" y="1935"/>
              <a:ext cx="836" cy="4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400" b="1">
                  <a:latin typeface="Arial" charset="0"/>
                </a:rPr>
                <a:t>Control</a:t>
              </a:r>
            </a:p>
          </p:txBody>
        </p:sp>
        <p:sp>
          <p:nvSpPr>
            <p:cNvPr id="23563" name="Rectangle 169"/>
            <p:cNvSpPr>
              <a:spLocks noChangeArrowheads="1"/>
            </p:cNvSpPr>
            <p:nvPr/>
          </p:nvSpPr>
          <p:spPr bwMode="auto">
            <a:xfrm>
              <a:off x="2285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latin typeface="Arial" charset="0"/>
                </a:rPr>
                <a:t>ALU</a:t>
              </a:r>
            </a:p>
          </p:txBody>
        </p:sp>
        <p:sp>
          <p:nvSpPr>
            <p:cNvPr id="23564" name="Rectangle 170"/>
            <p:cNvSpPr>
              <a:spLocks noChangeArrowheads="1"/>
            </p:cNvSpPr>
            <p:nvPr/>
          </p:nvSpPr>
          <p:spPr bwMode="auto">
            <a:xfrm>
              <a:off x="1870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latin typeface="Arial" charset="0"/>
                </a:rPr>
                <a:t>ALU</a:t>
              </a:r>
            </a:p>
          </p:txBody>
        </p:sp>
        <p:sp>
          <p:nvSpPr>
            <p:cNvPr id="23565" name="Rectangle 171"/>
            <p:cNvSpPr>
              <a:spLocks noChangeArrowheads="1"/>
            </p:cNvSpPr>
            <p:nvPr/>
          </p:nvSpPr>
          <p:spPr bwMode="auto">
            <a:xfrm>
              <a:off x="1870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latin typeface="Arial" charset="0"/>
                </a:rPr>
                <a:t>ALU</a:t>
              </a:r>
            </a:p>
          </p:txBody>
        </p:sp>
        <p:sp>
          <p:nvSpPr>
            <p:cNvPr id="23566" name="Rectangle 172"/>
            <p:cNvSpPr>
              <a:spLocks noChangeArrowheads="1"/>
            </p:cNvSpPr>
            <p:nvPr/>
          </p:nvSpPr>
          <p:spPr bwMode="auto">
            <a:xfrm>
              <a:off x="991" y="2950"/>
              <a:ext cx="1687" cy="21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tIns="0" rIns="0" bIns="0" anchor="ctr"/>
            <a:lstStyle/>
            <a:p>
              <a:r>
                <a:rPr lang="en-US" sz="1200" b="1">
                  <a:latin typeface="Arial" charset="0"/>
                </a:rPr>
                <a:t>DRAM</a:t>
              </a:r>
            </a:p>
          </p:txBody>
        </p:sp>
      </p:grpSp>
      <p:sp>
        <p:nvSpPr>
          <p:cNvPr id="23559" name="Text Box 173"/>
          <p:cNvSpPr txBox="1">
            <a:spLocks noChangeArrowheads="1"/>
          </p:cNvSpPr>
          <p:nvPr/>
        </p:nvSpPr>
        <p:spPr bwMode="auto">
          <a:xfrm>
            <a:off x="6324600" y="3124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CPU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GPUs: Throughput Oriented Design</a:t>
            </a:r>
          </a:p>
        </p:txBody>
      </p:sp>
      <p:sp>
        <p:nvSpPr>
          <p:cNvPr id="24579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5181600" cy="4570413"/>
          </a:xfrm>
        </p:spPr>
        <p:txBody>
          <a:bodyPr/>
          <a:lstStyle/>
          <a:p>
            <a:pPr eaLnBrk="1" hangingPunct="1"/>
            <a:r>
              <a:rPr lang="en-US" smtClean="0"/>
              <a:t>Small caches</a:t>
            </a:r>
          </a:p>
          <a:p>
            <a:pPr lvl="1" eaLnBrk="1" hangingPunct="1"/>
            <a:r>
              <a:rPr lang="en-US" smtClean="0"/>
              <a:t>To boost memory throughput</a:t>
            </a:r>
          </a:p>
          <a:p>
            <a:pPr eaLnBrk="1" hangingPunct="1"/>
            <a:r>
              <a:rPr lang="en-US" smtClean="0"/>
              <a:t>Simple control</a:t>
            </a:r>
          </a:p>
          <a:p>
            <a:pPr lvl="1" eaLnBrk="1" hangingPunct="1"/>
            <a:r>
              <a:rPr lang="en-US" smtClean="0"/>
              <a:t>No branch prediction</a:t>
            </a:r>
          </a:p>
          <a:p>
            <a:pPr lvl="1" eaLnBrk="1" hangingPunct="1"/>
            <a:r>
              <a:rPr lang="en-US" smtClean="0"/>
              <a:t>No data forwarding</a:t>
            </a:r>
          </a:p>
          <a:p>
            <a:pPr eaLnBrk="1" hangingPunct="1"/>
            <a:r>
              <a:rPr lang="en-US" smtClean="0"/>
              <a:t>Energy efficient ALUs</a:t>
            </a:r>
          </a:p>
          <a:p>
            <a:pPr lvl="1" eaLnBrk="1" hangingPunct="1"/>
            <a:r>
              <a:rPr lang="en-US" smtClean="0"/>
              <a:t>Many, long latency but heavily pipelined for high throughput</a:t>
            </a:r>
          </a:p>
          <a:p>
            <a:pPr eaLnBrk="1" hangingPunct="1"/>
            <a:r>
              <a:rPr lang="en-US" smtClean="0"/>
              <a:t>Require massive number of threads to tolerate latencies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9E823B-F11A-459D-89C7-EB098848EE1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grpSp>
        <p:nvGrpSpPr>
          <p:cNvPr id="24582" name="Group 2"/>
          <p:cNvGrpSpPr>
            <a:grpSpLocks/>
          </p:cNvGrpSpPr>
          <p:nvPr/>
        </p:nvGrpSpPr>
        <p:grpSpPr bwMode="auto">
          <a:xfrm>
            <a:off x="5562600" y="2438400"/>
            <a:ext cx="3352800" cy="2743200"/>
            <a:chOff x="3044" y="1052"/>
            <a:chExt cx="1987" cy="1441"/>
          </a:xfrm>
        </p:grpSpPr>
        <p:sp>
          <p:nvSpPr>
            <p:cNvPr id="24584" name="Rectangle 3"/>
            <p:cNvSpPr>
              <a:spLocks noChangeArrowheads="1"/>
            </p:cNvSpPr>
            <p:nvPr/>
          </p:nvSpPr>
          <p:spPr bwMode="auto">
            <a:xfrm>
              <a:off x="3044" y="2245"/>
              <a:ext cx="1987" cy="2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tIns="0" rIns="0" bIns="0" anchor="ctr"/>
            <a:lstStyle/>
            <a:p>
              <a:r>
                <a:rPr lang="en-US" sz="1200" b="1">
                  <a:latin typeface="Arial" charset="0"/>
                </a:rPr>
                <a:t>DRAM</a:t>
              </a:r>
            </a:p>
          </p:txBody>
        </p:sp>
        <p:grpSp>
          <p:nvGrpSpPr>
            <p:cNvPr id="24585" name="Group 4"/>
            <p:cNvGrpSpPr>
              <a:grpSpLocks/>
            </p:cNvGrpSpPr>
            <p:nvPr/>
          </p:nvGrpSpPr>
          <p:grpSpPr bwMode="auto">
            <a:xfrm>
              <a:off x="3046" y="1052"/>
              <a:ext cx="1984" cy="1086"/>
              <a:chOff x="1888" y="2761"/>
              <a:chExt cx="1984" cy="1086"/>
            </a:xfrm>
          </p:grpSpPr>
          <p:grpSp>
            <p:nvGrpSpPr>
              <p:cNvPr id="24586" name="Group 5"/>
              <p:cNvGrpSpPr>
                <a:grpSpLocks/>
              </p:cNvGrpSpPr>
              <p:nvPr/>
            </p:nvGrpSpPr>
            <p:grpSpPr bwMode="auto">
              <a:xfrm>
                <a:off x="1888" y="2761"/>
                <a:ext cx="1984" cy="118"/>
                <a:chOff x="-141" y="2876"/>
                <a:chExt cx="1984" cy="118"/>
              </a:xfrm>
            </p:grpSpPr>
            <p:grpSp>
              <p:nvGrpSpPr>
                <p:cNvPr id="24727" name="Group 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74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74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728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729" name="Line 1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0" name="Line 1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1" name="Line 1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2" name="Line 1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3" name="Line 1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9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40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41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4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43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87" name="Group 25"/>
              <p:cNvGrpSpPr>
                <a:grpSpLocks/>
              </p:cNvGrpSpPr>
              <p:nvPr/>
            </p:nvGrpSpPr>
            <p:grpSpPr bwMode="auto">
              <a:xfrm>
                <a:off x="1888" y="2899"/>
                <a:ext cx="1984" cy="118"/>
                <a:chOff x="-141" y="2876"/>
                <a:chExt cx="1984" cy="118"/>
              </a:xfrm>
            </p:grpSpPr>
            <p:grpSp>
              <p:nvGrpSpPr>
                <p:cNvPr id="24708" name="Group 2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72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72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709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710" name="Line 3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1" name="Line 3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2" name="Line 3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3" name="Line 3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4" name="Line 3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6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2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2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2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2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2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88" name="Group 45"/>
              <p:cNvGrpSpPr>
                <a:grpSpLocks/>
              </p:cNvGrpSpPr>
              <p:nvPr/>
            </p:nvGrpSpPr>
            <p:grpSpPr bwMode="auto">
              <a:xfrm>
                <a:off x="1888" y="3037"/>
                <a:ext cx="1984" cy="118"/>
                <a:chOff x="-141" y="2876"/>
                <a:chExt cx="1984" cy="118"/>
              </a:xfrm>
            </p:grpSpPr>
            <p:grpSp>
              <p:nvGrpSpPr>
                <p:cNvPr id="24689" name="Group 4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706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707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690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691" name="Line 5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2" name="Line 5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3" name="Line 5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4" name="Line 5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5" name="Line 5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6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7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8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9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00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01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02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03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04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05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89" name="Group 65"/>
              <p:cNvGrpSpPr>
                <a:grpSpLocks/>
              </p:cNvGrpSpPr>
              <p:nvPr/>
            </p:nvGrpSpPr>
            <p:grpSpPr bwMode="auto">
              <a:xfrm>
                <a:off x="1888" y="3175"/>
                <a:ext cx="1984" cy="118"/>
                <a:chOff x="-141" y="2876"/>
                <a:chExt cx="1984" cy="118"/>
              </a:xfrm>
            </p:grpSpPr>
            <p:grpSp>
              <p:nvGrpSpPr>
                <p:cNvPr id="24670" name="Group 6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687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68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671" name="Rectangle 6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672" name="Line 7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73" name="Line 7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74" name="Line 7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75" name="Line 7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76" name="Line 7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77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78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7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8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81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82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83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84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85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86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90" name="Group 85"/>
              <p:cNvGrpSpPr>
                <a:grpSpLocks/>
              </p:cNvGrpSpPr>
              <p:nvPr/>
            </p:nvGrpSpPr>
            <p:grpSpPr bwMode="auto">
              <a:xfrm>
                <a:off x="1888" y="3314"/>
                <a:ext cx="1984" cy="118"/>
                <a:chOff x="-141" y="2876"/>
                <a:chExt cx="1984" cy="118"/>
              </a:xfrm>
            </p:grpSpPr>
            <p:grpSp>
              <p:nvGrpSpPr>
                <p:cNvPr id="24651" name="Group 8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668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669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652" name="Rectangle 8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653" name="Line 9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54" name="Line 9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55" name="Line 9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56" name="Line 9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57" name="Line 9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58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59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0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1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2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3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4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5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6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7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91" name="Group 105"/>
              <p:cNvGrpSpPr>
                <a:grpSpLocks/>
              </p:cNvGrpSpPr>
              <p:nvPr/>
            </p:nvGrpSpPr>
            <p:grpSpPr bwMode="auto">
              <a:xfrm>
                <a:off x="1888" y="3452"/>
                <a:ext cx="1984" cy="118"/>
                <a:chOff x="-141" y="2876"/>
                <a:chExt cx="1984" cy="118"/>
              </a:xfrm>
            </p:grpSpPr>
            <p:grpSp>
              <p:nvGrpSpPr>
                <p:cNvPr id="24632" name="Group 10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649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650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633" name="Rectangle 10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634" name="Line 11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35" name="Line 11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36" name="Line 11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37" name="Line 11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38" name="Line 11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39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0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1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2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3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4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5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6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7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8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92" name="Group 125"/>
              <p:cNvGrpSpPr>
                <a:grpSpLocks/>
              </p:cNvGrpSpPr>
              <p:nvPr/>
            </p:nvGrpSpPr>
            <p:grpSpPr bwMode="auto">
              <a:xfrm>
                <a:off x="1888" y="3590"/>
                <a:ext cx="1984" cy="118"/>
                <a:chOff x="-141" y="2876"/>
                <a:chExt cx="1984" cy="118"/>
              </a:xfrm>
            </p:grpSpPr>
            <p:grpSp>
              <p:nvGrpSpPr>
                <p:cNvPr id="24613" name="Group 12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63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631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614" name="Rectangle 12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615" name="Line 13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16" name="Line 13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17" name="Line 13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18" name="Line 13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19" name="Line 13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0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1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2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3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4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5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6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7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8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9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93" name="Group 145"/>
              <p:cNvGrpSpPr>
                <a:grpSpLocks/>
              </p:cNvGrpSpPr>
              <p:nvPr/>
            </p:nvGrpSpPr>
            <p:grpSpPr bwMode="auto">
              <a:xfrm>
                <a:off x="1888" y="3729"/>
                <a:ext cx="1984" cy="118"/>
                <a:chOff x="-141" y="2876"/>
                <a:chExt cx="1984" cy="118"/>
              </a:xfrm>
            </p:grpSpPr>
            <p:grpSp>
              <p:nvGrpSpPr>
                <p:cNvPr id="24594" name="Group 14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611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612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595" name="Rectangle 14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596" name="Line 15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597" name="Line 15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598" name="Line 15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599" name="Line 15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0" name="Line 15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1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2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3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4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5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6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7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8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9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10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583" name="Text Box 174"/>
          <p:cNvSpPr txBox="1">
            <a:spLocks noChangeArrowheads="1"/>
          </p:cNvSpPr>
          <p:nvPr/>
        </p:nvSpPr>
        <p:spPr bwMode="auto">
          <a:xfrm>
            <a:off x="6781800" y="3124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GPU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Winning Applications Use Both CPU and GPU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4075113" cy="3960813"/>
          </a:xfrm>
        </p:spPr>
        <p:txBody>
          <a:bodyPr/>
          <a:lstStyle/>
          <a:p>
            <a:pPr eaLnBrk="1" hangingPunct="1"/>
            <a:r>
              <a:rPr lang="en-US" smtClean="0"/>
              <a:t>CPUs for sequential parts where latency matters</a:t>
            </a:r>
          </a:p>
          <a:p>
            <a:pPr lvl="1" eaLnBrk="1" hangingPunct="1"/>
            <a:r>
              <a:rPr lang="en-US" smtClean="0"/>
              <a:t>CPUs can be 10+X faster than GPUs for sequential code</a:t>
            </a:r>
          </a:p>
          <a:p>
            <a:pPr lvl="1" eaLnBrk="1" hangingPunct="1"/>
            <a:endParaRPr lang="en-US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133600"/>
            <a:ext cx="4076700" cy="3960813"/>
          </a:xfrm>
        </p:spPr>
        <p:txBody>
          <a:bodyPr/>
          <a:lstStyle/>
          <a:p>
            <a:pPr eaLnBrk="1" hangingPunct="1"/>
            <a:r>
              <a:rPr lang="en-US" smtClean="0"/>
              <a:t>GPUs for parallel parts where throughput wins</a:t>
            </a:r>
          </a:p>
          <a:p>
            <a:pPr lvl="1" eaLnBrk="1" hangingPunct="1"/>
            <a:r>
              <a:rPr lang="en-US" smtClean="0"/>
              <a:t>GPUs can be 10+X faster than CPUs for parallel code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43BC92-BD9D-485A-8ABA-79F0D1C9A810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65113" y="0"/>
            <a:ext cx="8878887" cy="1141413"/>
          </a:xfrm>
        </p:spPr>
        <p:txBody>
          <a:bodyPr/>
          <a:lstStyle/>
          <a:p>
            <a:pPr eaLnBrk="1" hangingPunct="1"/>
            <a:r>
              <a:rPr lang="en-US" dirty="0" smtClean="0"/>
              <a:t>Heterogeneous parallel computing is catching on.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685800" y="4983163"/>
            <a:ext cx="8304213" cy="1111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280 submissions to GPU Computing Gems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110 articles included in two volumes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3519488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175" y="1325563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Financial Analysis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9950" y="1304925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Scientific Simulation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6363" y="1279525"/>
            <a:ext cx="1649412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Engineering Simulation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91188" y="1292225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Data Intensive Analytics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15213" y="1279525"/>
            <a:ext cx="1563687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Medical Imaging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4813" y="2578100"/>
            <a:ext cx="1563687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Digital Audio Processing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41763" y="2524125"/>
            <a:ext cx="1565275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Computer Vision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39950" y="2551113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Digital Video Processing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91188" y="2498725"/>
            <a:ext cx="1563687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Biomedical Informatics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07275" y="2517775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Electronic Design Automation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4813" y="3862388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Statistical Modeling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66938" y="3862388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Ray Tracing Rendering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95738" y="3862388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Interactive Physics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05475" y="3862388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Numerical Methods</a:t>
            </a:r>
          </a:p>
        </p:txBody>
      </p:sp>
      <p:sp>
        <p:nvSpPr>
          <p:cNvPr id="513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7A7D27-62F3-4F2E-8F97-F63600A6610B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Programming Work Flow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Identify compute intensive parts of an application</a:t>
            </a:r>
          </a:p>
          <a:p>
            <a:r>
              <a:rPr lang="en-US" dirty="0" smtClean="0"/>
              <a:t>Adopt scalable algorithms</a:t>
            </a:r>
          </a:p>
          <a:p>
            <a:r>
              <a:rPr lang="en-US" dirty="0" smtClean="0"/>
              <a:t>Optimize data arrangements to maximize locality</a:t>
            </a:r>
          </a:p>
          <a:p>
            <a:r>
              <a:rPr lang="en-US" dirty="0" smtClean="0"/>
              <a:t>Performance Tuning</a:t>
            </a:r>
          </a:p>
          <a:p>
            <a:r>
              <a:rPr lang="en-US" dirty="0" smtClean="0"/>
              <a:t>Pay attention to code portability and maintainability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9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115BEA-0C42-4CDD-8E1F-1AF03B4924A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Goals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Learn how to program massively parallel processors and achieve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high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functionality and maintainability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scalability across future generations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Technical subjects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principles and patterns of parallel algorithms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processor architecture features and constraints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programming API, tools and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10236"/>
            <a:ext cx="7924800" cy="1143000"/>
          </a:xfrm>
        </p:spPr>
        <p:txBody>
          <a:bodyPr/>
          <a:lstStyle/>
          <a:p>
            <a:r>
              <a:rPr lang="en-US" smtClean="0"/>
              <a:t>Software Dominates System Cost</a:t>
            </a:r>
          </a:p>
        </p:txBody>
      </p:sp>
      <p:sp>
        <p:nvSpPr>
          <p:cNvPr id="14339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24600"/>
            <a:ext cx="3505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Palatino" pitchFamily="18" charset="0"/>
              <a:buNone/>
            </a:pPr>
            <a:fld id="{4481DCDA-059B-4BE8-919D-EE7EE9BB4D5F}" type="datetime1">
              <a:rPr lang="en-US" sz="1200">
                <a:solidFill>
                  <a:srgbClr val="000000"/>
                </a:solidFill>
                <a:latin typeface="Palatino" pitchFamily="18" charset="0"/>
                <a:cs typeface="Times New Roman" pitchFamily="18" charset="0"/>
              </a:rPr>
              <a:pPr eaLnBrk="1" hangingPunct="1">
                <a:buFont typeface="Palatino" pitchFamily="18" charset="0"/>
                <a:buNone/>
              </a:pPr>
              <a:t>8/30/2012</a:t>
            </a:fld>
            <a:endParaRPr lang="en-US" sz="1200">
              <a:solidFill>
                <a:srgbClr val="000000"/>
              </a:solidFill>
              <a:latin typeface="Palatino" pitchFamily="18" charset="0"/>
              <a:cs typeface="Times New Roman" pitchFamily="18" charset="0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0" y="6248400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(c) Wen-mei Hwu, Cool Chips</a:t>
            </a:r>
          </a:p>
        </p:txBody>
      </p:sp>
      <p:sp>
        <p:nvSpPr>
          <p:cNvPr id="14341" name="Content Placeholder 6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3886200" cy="4572000"/>
          </a:xfrm>
        </p:spPr>
        <p:txBody>
          <a:bodyPr/>
          <a:lstStyle/>
          <a:p>
            <a:r>
              <a:rPr lang="en-US" dirty="0" smtClean="0"/>
              <a:t>SW lines per chip increases at 2x/10 months</a:t>
            </a:r>
          </a:p>
          <a:p>
            <a:endParaRPr lang="en-US" dirty="0" smtClean="0"/>
          </a:p>
          <a:p>
            <a:r>
              <a:rPr lang="en-US" dirty="0" smtClean="0"/>
              <a:t>HW gates per chip increases at 2x/18 months</a:t>
            </a:r>
          </a:p>
          <a:p>
            <a:endParaRPr lang="en-US" dirty="0" smtClean="0"/>
          </a:p>
          <a:p>
            <a:r>
              <a:rPr lang="en-US" dirty="0" smtClean="0"/>
              <a:t>Future system must </a:t>
            </a:r>
            <a:r>
              <a:rPr lang="en-US" u="sng" dirty="0" smtClean="0"/>
              <a:t>minimize software redevelopment</a:t>
            </a:r>
          </a:p>
          <a:p>
            <a:endParaRPr lang="en-US" dirty="0" smtClean="0"/>
          </a:p>
        </p:txBody>
      </p:sp>
      <p:pic>
        <p:nvPicPr>
          <p:cNvPr id="14342" name="개체 1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4038600" cy="4267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1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Scalability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Keys to Software Cost Control</a:t>
            </a:r>
          </a:p>
        </p:txBody>
      </p:sp>
      <p:sp>
        <p:nvSpPr>
          <p:cNvPr id="15364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24600"/>
            <a:ext cx="3505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Palatino" pitchFamily="18" charset="0"/>
              <a:buNone/>
            </a:pPr>
            <a:fld id="{5D624E5A-D117-416A-AB4E-2CBBFC2FAC27}" type="datetime1">
              <a:rPr lang="en-US" sz="1200">
                <a:solidFill>
                  <a:srgbClr val="000000"/>
                </a:solidFill>
                <a:latin typeface="Palatino" pitchFamily="18" charset="0"/>
                <a:cs typeface="Times New Roman" pitchFamily="18" charset="0"/>
              </a:rPr>
              <a:pPr eaLnBrk="1" hangingPunct="1">
                <a:buFont typeface="Palatino" pitchFamily="18" charset="0"/>
                <a:buNone/>
              </a:pPr>
              <a:t>8/30/2012</a:t>
            </a:fld>
            <a:endParaRPr lang="en-US" sz="1200">
              <a:solidFill>
                <a:srgbClr val="000000"/>
              </a:solidFill>
              <a:latin typeface="Palatino" pitchFamily="18" charset="0"/>
              <a:cs typeface="Times New Roman" pitchFamily="18" charset="0"/>
            </a:endParaRPr>
          </a:p>
        </p:txBody>
      </p:sp>
      <p:sp>
        <p:nvSpPr>
          <p:cNvPr id="1536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0" y="6248400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(c) Wen-mei Hwu, Cool Chips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92563" y="1371600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27438" y="2392363"/>
            <a:ext cx="1828800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A </a:t>
            </a:r>
          </a:p>
        </p:txBody>
      </p:sp>
    </p:spTree>
    <p:extLst>
      <p:ext uri="{BB962C8B-B14F-4D97-AF65-F5344CB8AC3E}">
        <p14:creationId xmlns:p14="http://schemas.microsoft.com/office/powerpoint/2010/main" val="1498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The same application runs efficiently on new generations of cores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Keys to Software Cost Control</a:t>
            </a: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24600"/>
            <a:ext cx="3505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Palatino" pitchFamily="18" charset="0"/>
              <a:buNone/>
            </a:pPr>
            <a:fld id="{A2013AE8-468B-4DEC-B468-9687A2B3274D}" type="datetime1">
              <a:rPr lang="en-US" sz="1200">
                <a:solidFill>
                  <a:srgbClr val="000000"/>
                </a:solidFill>
                <a:latin typeface="Palatino" pitchFamily="18" charset="0"/>
                <a:cs typeface="Times New Roman" pitchFamily="18" charset="0"/>
              </a:rPr>
              <a:pPr eaLnBrk="1" hangingPunct="1">
                <a:buFont typeface="Palatino" pitchFamily="18" charset="0"/>
                <a:buNone/>
              </a:pPr>
              <a:t>8/30/2012</a:t>
            </a:fld>
            <a:endParaRPr lang="en-US" sz="1200">
              <a:solidFill>
                <a:srgbClr val="000000"/>
              </a:solidFill>
              <a:latin typeface="Palatino" pitchFamily="18" charset="0"/>
              <a:cs typeface="Times New Roman" pitchFamily="18" charset="0"/>
            </a:endParaRPr>
          </a:p>
        </p:txBody>
      </p:sp>
      <p:sp>
        <p:nvSpPr>
          <p:cNvPr id="1638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0" y="6248400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(c) Wen-mei Hwu, Cool Chips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92563" y="1371600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27438" y="2392363"/>
            <a:ext cx="1828800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A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27438" y="2392363"/>
            <a:ext cx="1828800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A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2.0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58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371600" y="1371600"/>
            <a:ext cx="64008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The same application runs efficiently on new generations of cores</a:t>
            </a:r>
          </a:p>
          <a:p>
            <a:pPr lvl="1"/>
            <a:r>
              <a:rPr lang="en-US" dirty="0" smtClean="0"/>
              <a:t>The same application runs efficiently on more of the same cores</a:t>
            </a: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Keys to Software Cost Control</a:t>
            </a:r>
          </a:p>
        </p:txBody>
      </p:sp>
      <p:sp>
        <p:nvSpPr>
          <p:cNvPr id="17413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24600"/>
            <a:ext cx="3505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Palatino" pitchFamily="18" charset="0"/>
              <a:buNone/>
            </a:pPr>
            <a:fld id="{6EF818DE-59FD-4AA7-BCDF-96913FC25562}" type="datetime1">
              <a:rPr lang="en-US" sz="1200">
                <a:solidFill>
                  <a:srgbClr val="000000"/>
                </a:solidFill>
                <a:latin typeface="Palatino" pitchFamily="18" charset="0"/>
                <a:cs typeface="Times New Roman" pitchFamily="18" charset="0"/>
              </a:rPr>
              <a:pPr eaLnBrk="1" hangingPunct="1">
                <a:buFont typeface="Palatino" pitchFamily="18" charset="0"/>
                <a:buNone/>
              </a:pPr>
              <a:t>8/30/2012</a:t>
            </a:fld>
            <a:endParaRPr lang="en-US" sz="1200">
              <a:solidFill>
                <a:srgbClr val="000000"/>
              </a:solidFill>
              <a:latin typeface="Palatino" pitchFamily="18" charset="0"/>
              <a:cs typeface="Times New Roman" pitchFamily="18" charset="0"/>
            </a:endParaRPr>
          </a:p>
        </p:txBody>
      </p:sp>
      <p:sp>
        <p:nvSpPr>
          <p:cNvPr id="174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0" y="6248400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(c) Wen-mei Hwu, Cool Chips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92563" y="1371600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627438" y="2392363"/>
            <a:ext cx="1828800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48400" y="2392363"/>
            <a:ext cx="1828800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66800" y="2392363"/>
            <a:ext cx="1828800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A</a:t>
            </a:r>
          </a:p>
        </p:txBody>
      </p:sp>
    </p:spTree>
    <p:extLst>
      <p:ext uri="{BB962C8B-B14F-4D97-AF65-F5344CB8AC3E}">
        <p14:creationId xmlns:p14="http://schemas.microsoft.com/office/powerpoint/2010/main" val="35826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99 -0.00023 L -6.66667E-6 -1.85185E-6 " pathEditMode="relative" ptsTypes="AA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75 -0.00046 L 0.00052 -0.00023 " pathEditMode="relative" ptsTypes="AA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Scalability and Portability</a:t>
            </a:r>
          </a:p>
        </p:txBody>
      </p:sp>
      <p:sp>
        <p:nvSpPr>
          <p:cNvPr id="26627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24600"/>
            <a:ext cx="3505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Palatino" pitchFamily="18" charset="0"/>
              <a:buNone/>
            </a:pPr>
            <a:fld id="{F186D354-7E44-46E8-A9BA-02B6C75997A0}" type="datetime1">
              <a:rPr lang="en-US" sz="1200">
                <a:solidFill>
                  <a:srgbClr val="000000"/>
                </a:solidFill>
                <a:latin typeface="Palatino" pitchFamily="18" charset="0"/>
                <a:cs typeface="Times New Roman" pitchFamily="18" charset="0"/>
              </a:rPr>
              <a:pPr eaLnBrk="1" hangingPunct="1">
                <a:buFont typeface="Palatino" pitchFamily="18" charset="0"/>
                <a:buNone/>
              </a:pPr>
              <a:t>8/30/2012</a:t>
            </a:fld>
            <a:endParaRPr lang="en-US" sz="1200">
              <a:solidFill>
                <a:srgbClr val="000000"/>
              </a:solidFill>
              <a:latin typeface="Palatino" pitchFamily="18" charset="0"/>
              <a:cs typeface="Times New Roman" pitchFamily="18" charset="0"/>
            </a:endParaRP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0" y="6248400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(c) Wen-mei Hwu, Cool Chips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Performance growth with HW generations</a:t>
            </a:r>
          </a:p>
          <a:p>
            <a:pPr lvl="1">
              <a:defRPr/>
            </a:pPr>
            <a:r>
              <a:rPr lang="en-US" dirty="0"/>
              <a:t>Increasing number of compute units</a:t>
            </a:r>
          </a:p>
          <a:p>
            <a:pPr lvl="1">
              <a:defRPr/>
            </a:pPr>
            <a:r>
              <a:rPr lang="en-US" dirty="0"/>
              <a:t>Increasing number of threads</a:t>
            </a:r>
          </a:p>
          <a:p>
            <a:pPr lvl="1">
              <a:defRPr/>
            </a:pPr>
            <a:r>
              <a:rPr lang="en-US" dirty="0"/>
              <a:t>Increasing vector length</a:t>
            </a:r>
          </a:p>
          <a:p>
            <a:pPr lvl="1">
              <a:defRPr/>
            </a:pPr>
            <a:r>
              <a:rPr lang="en-US" dirty="0"/>
              <a:t>Increasing pipeline depth</a:t>
            </a:r>
          </a:p>
          <a:p>
            <a:pPr lvl="1">
              <a:defRPr/>
            </a:pPr>
            <a:r>
              <a:rPr lang="en-US" dirty="0"/>
              <a:t>Increasing DRAM burst size</a:t>
            </a:r>
          </a:p>
          <a:p>
            <a:pPr lvl="1">
              <a:defRPr/>
            </a:pPr>
            <a:r>
              <a:rPr lang="en-US" dirty="0"/>
              <a:t>Increasing number of DRAM channels</a:t>
            </a:r>
          </a:p>
          <a:p>
            <a:pPr lvl="1">
              <a:defRPr/>
            </a:pPr>
            <a:r>
              <a:rPr lang="en-US" dirty="0"/>
              <a:t>Increasing data movement latency</a:t>
            </a:r>
          </a:p>
          <a:p>
            <a:pPr>
              <a:defRPr/>
            </a:pPr>
            <a:r>
              <a:rPr lang="en-US" dirty="0"/>
              <a:t>Portability across many different HW types</a:t>
            </a:r>
          </a:p>
          <a:p>
            <a:pPr lvl="1">
              <a:defRPr/>
            </a:pPr>
            <a:r>
              <a:rPr lang="en-US" dirty="0"/>
              <a:t>Multi-core CPUs vs. many-core GPUs</a:t>
            </a:r>
          </a:p>
          <a:p>
            <a:pPr lvl="1">
              <a:defRPr/>
            </a:pPr>
            <a:r>
              <a:rPr lang="en-US" dirty="0"/>
              <a:t>VLIW vs. SIMD vs. threading</a:t>
            </a:r>
          </a:p>
          <a:p>
            <a:pPr lvl="1">
              <a:defRPr/>
            </a:pPr>
            <a:r>
              <a:rPr lang="en-US" dirty="0"/>
              <a:t>Shared memory vs. distributed </a:t>
            </a:r>
            <a:r>
              <a:rPr lang="en-US" dirty="0" smtClean="0"/>
              <a:t>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Scalability</a:t>
            </a:r>
          </a:p>
          <a:p>
            <a:r>
              <a:rPr lang="en-US" smtClean="0"/>
              <a:t>Portability</a:t>
            </a:r>
          </a:p>
          <a:p>
            <a:pPr lvl="1"/>
            <a:r>
              <a:rPr lang="en-US" smtClean="0"/>
              <a:t>The same application runs efficiently on different types of cores</a:t>
            </a: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Keys to Software Cost Control</a:t>
            </a:r>
          </a:p>
        </p:txBody>
      </p:sp>
      <p:sp>
        <p:nvSpPr>
          <p:cNvPr id="18436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24600"/>
            <a:ext cx="3505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Palatino" pitchFamily="18" charset="0"/>
              <a:buNone/>
            </a:pPr>
            <a:fld id="{0E2C173D-7E7C-47E9-9B62-1DEDA021311B}" type="datetime1">
              <a:rPr lang="en-US" sz="1200">
                <a:solidFill>
                  <a:srgbClr val="000000"/>
                </a:solidFill>
                <a:latin typeface="Palatino" pitchFamily="18" charset="0"/>
                <a:cs typeface="Times New Roman" pitchFamily="18" charset="0"/>
              </a:rPr>
              <a:pPr eaLnBrk="1" hangingPunct="1">
                <a:buFont typeface="Palatino" pitchFamily="18" charset="0"/>
                <a:buNone/>
              </a:pPr>
              <a:t>8/30/2012</a:t>
            </a:fld>
            <a:endParaRPr lang="en-US" sz="1200">
              <a:solidFill>
                <a:srgbClr val="000000"/>
              </a:solidFill>
              <a:latin typeface="Palatino" pitchFamily="18" charset="0"/>
              <a:cs typeface="Times New Roman" pitchFamily="18" charset="0"/>
            </a:endParaRPr>
          </a:p>
        </p:txBody>
      </p:sp>
      <p:sp>
        <p:nvSpPr>
          <p:cNvPr id="1843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0" y="6248400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(c) Wen-mei Hwu, Cool Chips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92563" y="1371600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627438" y="2392363"/>
            <a:ext cx="1828800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64338" y="1371600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400800" y="2392363"/>
            <a:ext cx="1828800" cy="10048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C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77938" y="1371600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14400" y="2392363"/>
            <a:ext cx="1828800" cy="10048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B</a:t>
            </a:r>
          </a:p>
        </p:txBody>
      </p:sp>
    </p:spTree>
    <p:extLst>
      <p:ext uri="{BB962C8B-B14F-4D97-AF65-F5344CB8AC3E}">
        <p14:creationId xmlns:p14="http://schemas.microsoft.com/office/powerpoint/2010/main" val="41689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618 5.55112E-17 L -0.00209 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43 5.55112E-17 L -0.0007 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Scalability</a:t>
            </a:r>
            <a:endParaRPr lang="en-US" dirty="0"/>
          </a:p>
          <a:p>
            <a:pPr>
              <a:defRPr/>
            </a:pPr>
            <a:r>
              <a:rPr lang="en-US" dirty="0"/>
              <a:t>Portability</a:t>
            </a:r>
          </a:p>
          <a:p>
            <a:pPr lvl="1">
              <a:defRPr/>
            </a:pPr>
            <a:r>
              <a:rPr lang="en-US" dirty="0"/>
              <a:t>The same application runs efficiently on different types of cores</a:t>
            </a:r>
          </a:p>
          <a:p>
            <a:pPr lvl="1">
              <a:defRPr/>
            </a:pPr>
            <a:r>
              <a:rPr lang="en-US" dirty="0"/>
              <a:t>The same application runs efficiently on systems with different organizations and interfaces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Keys to Software Cost Control</a:t>
            </a:r>
          </a:p>
        </p:txBody>
      </p:sp>
      <p:sp>
        <p:nvSpPr>
          <p:cNvPr id="19460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24600"/>
            <a:ext cx="3505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Palatino" pitchFamily="18" charset="0"/>
              <a:buNone/>
            </a:pPr>
            <a:fld id="{4E7767BA-D2EB-4435-9B06-EBB998BD3190}" type="datetime1">
              <a:rPr lang="en-US" sz="1200">
                <a:solidFill>
                  <a:srgbClr val="000000"/>
                </a:solidFill>
                <a:latin typeface="Palatino" pitchFamily="18" charset="0"/>
                <a:cs typeface="Times New Roman" pitchFamily="18" charset="0"/>
              </a:rPr>
              <a:pPr eaLnBrk="1" hangingPunct="1">
                <a:buFont typeface="Palatino" pitchFamily="18" charset="0"/>
                <a:buNone/>
              </a:pPr>
              <a:t>8/30/2012</a:t>
            </a:fld>
            <a:endParaRPr lang="en-US" sz="1200">
              <a:solidFill>
                <a:srgbClr val="000000"/>
              </a:solidFill>
              <a:latin typeface="Palatino" pitchFamily="18" charset="0"/>
              <a:cs typeface="Times New Roman" pitchFamily="18" charset="0"/>
            </a:endParaRPr>
          </a:p>
        </p:txBody>
      </p:sp>
      <p:sp>
        <p:nvSpPr>
          <p:cNvPr id="1946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0" y="6248400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(c) Wen-mei Hwu, Cool Chips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92563" y="1371600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64338" y="1371600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263650" y="1371600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grpSp>
        <p:nvGrpSpPr>
          <p:cNvPr id="19465" name="Group 13"/>
          <p:cNvGrpSpPr>
            <a:grpSpLocks/>
          </p:cNvGrpSpPr>
          <p:nvPr/>
        </p:nvGrpSpPr>
        <p:grpSpPr bwMode="auto">
          <a:xfrm>
            <a:off x="3627438" y="2392363"/>
            <a:ext cx="1828800" cy="1004887"/>
            <a:chOff x="3628104" y="2391696"/>
            <a:chExt cx="1828800" cy="1005840"/>
          </a:xfrm>
        </p:grpSpPr>
        <p:sp>
          <p:nvSpPr>
            <p:cNvPr id="11" name="Rectangle 10"/>
            <p:cNvSpPr/>
            <p:nvPr/>
          </p:nvSpPr>
          <p:spPr>
            <a:xfrm>
              <a:off x="3628104" y="2391696"/>
              <a:ext cx="1828800" cy="10058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666" y="3047955"/>
              <a:ext cx="1524000" cy="2288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24954" y="2514049"/>
              <a:ext cx="639762" cy="38136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77441" y="2514049"/>
              <a:ext cx="639763" cy="38136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14400" y="2393950"/>
            <a:ext cx="1828800" cy="1004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096963" y="2532063"/>
            <a:ext cx="152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11250" y="2897188"/>
            <a:ext cx="319088" cy="37941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00800" y="2393950"/>
            <a:ext cx="1828800" cy="1004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6583363" y="2516188"/>
            <a:ext cx="579437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391400" y="2546350"/>
            <a:ext cx="274638" cy="2746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03363" y="2894013"/>
            <a:ext cx="319087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93888" y="2894013"/>
            <a:ext cx="320675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6000" y="2894013"/>
            <a:ext cx="320675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816850" y="2559050"/>
            <a:ext cx="274638" cy="2746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391400" y="2940050"/>
            <a:ext cx="274638" cy="2746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16850" y="2940050"/>
            <a:ext cx="274638" cy="2746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Parallelism Scalability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24600"/>
            <a:ext cx="3505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Palatino" pitchFamily="18" charset="0"/>
              <a:buNone/>
            </a:pPr>
            <a:fld id="{01501F47-CC2F-44DC-B494-923B19E59E35}" type="datetime1">
              <a:rPr lang="en-US" sz="1200">
                <a:solidFill>
                  <a:srgbClr val="000000"/>
                </a:solidFill>
                <a:latin typeface="Palatino" pitchFamily="18" charset="0"/>
                <a:cs typeface="Times New Roman" pitchFamily="18" charset="0"/>
              </a:rPr>
              <a:pPr eaLnBrk="1" hangingPunct="1">
                <a:buFont typeface="Palatino" pitchFamily="18" charset="0"/>
                <a:buNone/>
              </a:pPr>
              <a:t>8/30/2012</a:t>
            </a:fld>
            <a:endParaRPr lang="en-US" sz="1200">
              <a:solidFill>
                <a:srgbClr val="000000"/>
              </a:solidFill>
              <a:latin typeface="Palatino" pitchFamily="18" charset="0"/>
              <a:cs typeface="Times New Roman" pitchFamily="18" charset="0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0" y="6248400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(c) Wen-mei Hwu, Cool Chips</a:t>
            </a:r>
          </a:p>
        </p:txBody>
      </p:sp>
      <p:graphicFrame>
        <p:nvGraphicFramePr>
          <p:cNvPr id="21509" name="Chart 4"/>
          <p:cNvGraphicFramePr>
            <a:graphicFrameLocks/>
          </p:cNvGraphicFramePr>
          <p:nvPr/>
        </p:nvGraphicFramePr>
        <p:xfrm>
          <a:off x="558800" y="1320800"/>
          <a:ext cx="82550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r:id="rId3" imgW="8254699" imgH="5054022" progId="Excel.Chart.8">
                  <p:embed/>
                </p:oleObj>
              </mc:Choice>
              <mc:Fallback>
                <p:oleObj r:id="rId3" imgW="8254699" imgH="505402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320800"/>
                        <a:ext cx="8255000" cy="505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1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Algorithm Complexity and </a:t>
            </a:r>
            <a:r>
              <a:rPr lang="en-US" dirty="0" smtClean="0"/>
              <a:t>Data </a:t>
            </a:r>
            <a:r>
              <a:rPr lang="en-US" dirty="0"/>
              <a:t>Scalability</a:t>
            </a:r>
          </a:p>
        </p:txBody>
      </p:sp>
      <p:sp>
        <p:nvSpPr>
          <p:cNvPr id="22531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24600"/>
            <a:ext cx="3505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Palatino" pitchFamily="18" charset="0"/>
              <a:buNone/>
            </a:pPr>
            <a:fld id="{42E2B4F5-779A-4513-B93A-C2D777DE16F2}" type="datetime1">
              <a:rPr lang="en-US" sz="1200">
                <a:solidFill>
                  <a:srgbClr val="000000"/>
                </a:solidFill>
                <a:latin typeface="Palatino" pitchFamily="18" charset="0"/>
                <a:cs typeface="Times New Roman" pitchFamily="18" charset="0"/>
              </a:rPr>
              <a:pPr eaLnBrk="1" hangingPunct="1">
                <a:buFont typeface="Palatino" pitchFamily="18" charset="0"/>
                <a:buNone/>
              </a:pPr>
              <a:t>8/30/2012</a:t>
            </a:fld>
            <a:endParaRPr lang="en-US" sz="1200">
              <a:solidFill>
                <a:srgbClr val="000000"/>
              </a:solidFill>
              <a:latin typeface="Palatino" pitchFamily="18" charset="0"/>
              <a:cs typeface="Times New Roman" pitchFamily="18" charset="0"/>
            </a:endParaRP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0" y="6248400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(c) Wen-mei Hwu, Cool Chips</a:t>
            </a:r>
          </a:p>
        </p:txBody>
      </p:sp>
      <p:graphicFrame>
        <p:nvGraphicFramePr>
          <p:cNvPr id="22533" name="Chart 5"/>
          <p:cNvGraphicFramePr>
            <a:graphicFrameLocks/>
          </p:cNvGraphicFramePr>
          <p:nvPr/>
        </p:nvGraphicFramePr>
        <p:xfrm>
          <a:off x="406400" y="1244600"/>
          <a:ext cx="8456613" cy="509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r:id="rId3" imgW="8455885" imgH="5102794" progId="Excel.Chart.8">
                  <p:embed/>
                </p:oleObj>
              </mc:Choice>
              <mc:Fallback>
                <p:oleObj r:id="rId3" imgW="8455885" imgH="510279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244600"/>
                        <a:ext cx="8456613" cy="509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6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-27296"/>
            <a:ext cx="7924800" cy="1143000"/>
          </a:xfrm>
        </p:spPr>
        <p:txBody>
          <a:bodyPr/>
          <a:lstStyle/>
          <a:p>
            <a:r>
              <a:rPr lang="en-US" dirty="0" smtClean="0"/>
              <a:t>Why is data scalability important?</a:t>
            </a:r>
          </a:p>
        </p:txBody>
      </p:sp>
      <p:sp>
        <p:nvSpPr>
          <p:cNvPr id="23555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24600"/>
            <a:ext cx="3505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Palatino" pitchFamily="18" charset="0"/>
              <a:buNone/>
            </a:pPr>
            <a:fld id="{22668CEF-092B-4751-ADDC-D9E6B8B04B24}" type="datetime1">
              <a:rPr lang="en-US" sz="1200">
                <a:solidFill>
                  <a:srgbClr val="000000"/>
                </a:solidFill>
                <a:latin typeface="Palatino" pitchFamily="18" charset="0"/>
                <a:cs typeface="Times New Roman" pitchFamily="18" charset="0"/>
              </a:rPr>
              <a:pPr eaLnBrk="1" hangingPunct="1">
                <a:buFont typeface="Palatino" pitchFamily="18" charset="0"/>
                <a:buNone/>
              </a:pPr>
              <a:t>8/30/2012</a:t>
            </a:fld>
            <a:endParaRPr lang="en-US" sz="1200">
              <a:solidFill>
                <a:srgbClr val="000000"/>
              </a:solidFill>
              <a:latin typeface="Palatino" pitchFamily="18" charset="0"/>
              <a:cs typeface="Times New Roman" pitchFamily="18" charset="0"/>
            </a:endParaRP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0" y="6248400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(c) Wen-mei Hwu, Cool Chips</a:t>
            </a:r>
          </a:p>
        </p:txBody>
      </p:sp>
      <p:sp>
        <p:nvSpPr>
          <p:cNvPr id="23557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7924800" cy="48006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ny algorithm complexity higher than linear is </a:t>
            </a:r>
            <a:r>
              <a:rPr lang="en-US" u="sng" dirty="0" smtClean="0"/>
              <a:t>not</a:t>
            </a:r>
            <a:r>
              <a:rPr lang="en-US" dirty="0" smtClean="0"/>
              <a:t> data scalable</a:t>
            </a:r>
            <a:endParaRPr lang="en-US" sz="2400" dirty="0" smtClean="0"/>
          </a:p>
          <a:p>
            <a:pPr lvl="1"/>
            <a:r>
              <a:rPr lang="en-US" sz="2000" dirty="0" smtClean="0"/>
              <a:t>Execution time explodes as data size grows even for an </a:t>
            </a:r>
            <a:r>
              <a:rPr lang="en-US" sz="2000" i="1" dirty="0" smtClean="0"/>
              <a:t>n*</a:t>
            </a:r>
            <a:r>
              <a:rPr lang="en-US" sz="2000" dirty="0" smtClean="0"/>
              <a:t>log(</a:t>
            </a:r>
            <a:r>
              <a:rPr lang="en-US" sz="2000" i="1" dirty="0" smtClean="0"/>
              <a:t>n</a:t>
            </a:r>
            <a:r>
              <a:rPr lang="en-US" sz="2000" dirty="0" smtClean="0"/>
              <a:t>) algorithm</a:t>
            </a:r>
          </a:p>
          <a:p>
            <a:r>
              <a:rPr lang="en-US" dirty="0" smtClean="0"/>
              <a:t>Processing large data sets is a major motivation for parallel computing</a:t>
            </a:r>
            <a:endParaRPr lang="en-US" sz="2400" dirty="0" smtClean="0"/>
          </a:p>
          <a:p>
            <a:r>
              <a:rPr lang="en-US" dirty="0" smtClean="0"/>
              <a:t>A sequential algorithm with linear data scalability can outperform a parallel algorithm with </a:t>
            </a:r>
            <a:r>
              <a:rPr lang="en-US" i="1" dirty="0" smtClean="0"/>
              <a:t>n</a:t>
            </a:r>
            <a:r>
              <a:rPr lang="en-US" dirty="0" smtClean="0"/>
              <a:t>*log(</a:t>
            </a:r>
            <a:r>
              <a:rPr lang="en-US" i="1" dirty="0" smtClean="0"/>
              <a:t>n</a:t>
            </a:r>
            <a:r>
              <a:rPr lang="en-US" dirty="0" smtClean="0"/>
              <a:t>) complexity</a:t>
            </a:r>
            <a:endParaRPr lang="en-US" sz="2400" dirty="0" smtClean="0"/>
          </a:p>
          <a:p>
            <a:pPr lvl="1"/>
            <a:r>
              <a:rPr lang="en-US" sz="2000" dirty="0" smtClean="0"/>
              <a:t>log(</a:t>
            </a:r>
            <a:r>
              <a:rPr lang="en-US" sz="2000" i="1" dirty="0" smtClean="0"/>
              <a:t>n</a:t>
            </a:r>
            <a:r>
              <a:rPr lang="en-US" sz="2000" dirty="0" smtClean="0"/>
              <a:t>) grows to be greater than degree of HW parallelism and makes parallel algorithm run slower than sequential algorithm</a:t>
            </a:r>
          </a:p>
        </p:txBody>
      </p:sp>
    </p:spTree>
    <p:extLst>
      <p:ext uri="{BB962C8B-B14F-4D97-AF65-F5344CB8AC3E}">
        <p14:creationId xmlns:p14="http://schemas.microsoft.com/office/powerpoint/2010/main" val="33320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4191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A7FD50-8A9D-449D-9573-EE76C377E05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People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63246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Professors: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/>
              <a:t>Wen-mei Hwu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  215 CSL, </a:t>
            </a:r>
            <a:r>
              <a:rPr lang="en-US" sz="2000" dirty="0" smtClean="0">
                <a:hlinkClick r:id="rId2"/>
              </a:rPr>
              <a:t>w-hwu@uiuc.edu,</a:t>
            </a:r>
            <a:r>
              <a:rPr lang="en-US" sz="2000" dirty="0" smtClean="0"/>
              <a:t> 244-8270 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use ECE408 to start your e-mail subject line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  Office hours: 11:00am-noon Tuesdays; or by appointment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/>
              <a:t>David Kirk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  Fellow, NVIDIA and Professor of ECE</a:t>
            </a:r>
          </a:p>
          <a:p>
            <a:pPr eaLnBrk="1" hangingPunct="1"/>
            <a:r>
              <a:rPr lang="en-US" sz="2400" dirty="0" smtClean="0"/>
              <a:t>Teaching Assistants: </a:t>
            </a:r>
          </a:p>
          <a:p>
            <a:pPr marL="457200" lvl="1" indent="0" eaLnBrk="1" hangingPunct="1">
              <a:buNone/>
            </a:pPr>
            <a:r>
              <a:rPr lang="en-US" sz="2000" b="1" dirty="0" smtClean="0"/>
              <a:t>Izzat El Hajj, Abdul </a:t>
            </a:r>
            <a:r>
              <a:rPr lang="en-US" sz="2000" b="1" dirty="0" err="1" smtClean="0"/>
              <a:t>Dakkak</a:t>
            </a:r>
            <a:r>
              <a:rPr lang="en-US" sz="2000" b="1" dirty="0" smtClean="0"/>
              <a:t>, and Nasser Anssari</a:t>
            </a:r>
            <a:endParaRPr lang="en-US" sz="2000" dirty="0" smtClean="0"/>
          </a:p>
          <a:p>
            <a:pPr lvl="1" eaLnBrk="1" hangingPunct="1">
              <a:buFontTx/>
              <a:buNone/>
            </a:pPr>
            <a:r>
              <a:rPr lang="en-US" sz="2000" dirty="0" smtClean="0"/>
              <a:t>  Office hours: TBA</a:t>
            </a:r>
          </a:p>
        </p:txBody>
      </p:sp>
      <p:pic>
        <p:nvPicPr>
          <p:cNvPr id="922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3657600"/>
            <a:ext cx="1804988" cy="2209800"/>
          </a:xfrm>
        </p:spPr>
      </p:pic>
      <p:pic>
        <p:nvPicPr>
          <p:cNvPr id="9223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1219200"/>
            <a:ext cx="1768475" cy="220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Parallelism cannot overcome complexity for large data </a:t>
            </a:r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24579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24600"/>
            <a:ext cx="3505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Palatino" pitchFamily="18" charset="0"/>
              <a:buNone/>
            </a:pPr>
            <a:fld id="{FD5D6BD9-8565-4F6A-8F1A-ABFD54E7A9F4}" type="datetime1">
              <a:rPr lang="en-US" sz="1200">
                <a:solidFill>
                  <a:srgbClr val="000000"/>
                </a:solidFill>
                <a:latin typeface="Palatino" pitchFamily="18" charset="0"/>
                <a:cs typeface="Times New Roman" pitchFamily="18" charset="0"/>
              </a:rPr>
              <a:pPr eaLnBrk="1" hangingPunct="1">
                <a:buFont typeface="Palatino" pitchFamily="18" charset="0"/>
                <a:buNone/>
              </a:pPr>
              <a:t>8/30/2012</a:t>
            </a:fld>
            <a:endParaRPr lang="en-US" sz="1200">
              <a:solidFill>
                <a:srgbClr val="000000"/>
              </a:solidFill>
              <a:latin typeface="Palatino" pitchFamily="18" charset="0"/>
              <a:cs typeface="Times New Roman" pitchFamily="18" charset="0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0" y="6248400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(c) Wen-mei Hwu, Cool Chips</a:t>
            </a:r>
          </a:p>
        </p:txBody>
      </p:sp>
      <p:graphicFrame>
        <p:nvGraphicFramePr>
          <p:cNvPr id="24581" name="Chart 4"/>
          <p:cNvGraphicFramePr>
            <a:graphicFrameLocks/>
          </p:cNvGraphicFramePr>
          <p:nvPr/>
        </p:nvGraphicFramePr>
        <p:xfrm>
          <a:off x="493713" y="1168400"/>
          <a:ext cx="8701087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r:id="rId3" imgW="8699746" imgH="5291787" progId="Excel.Chart.8">
                  <p:embed/>
                </p:oleObj>
              </mc:Choice>
              <mc:Fallback>
                <p:oleObj r:id="rId3" imgW="8699746" imgH="529178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1168400"/>
                        <a:ext cx="8701087" cy="529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2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 Real Example of Data </a:t>
            </a:r>
            <a:r>
              <a:rPr lang="en-US" dirty="0" smtClean="0"/>
              <a:t>Scalability</a:t>
            </a:r>
            <a:br>
              <a:rPr lang="en-US" dirty="0" smtClean="0"/>
            </a:br>
            <a:r>
              <a:rPr lang="en-US" dirty="0" smtClean="0"/>
              <a:t>Particle-Mesh </a:t>
            </a:r>
            <a:r>
              <a:rPr lang="en-US" dirty="0"/>
              <a:t>Algorithms</a:t>
            </a:r>
          </a:p>
        </p:txBody>
      </p:sp>
      <p:sp>
        <p:nvSpPr>
          <p:cNvPr id="25603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24600"/>
            <a:ext cx="3505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Palatino" pitchFamily="18" charset="0"/>
              <a:buNone/>
            </a:pPr>
            <a:fld id="{3F814440-8245-46AC-9B2E-057E8C88D02E}" type="datetime1">
              <a:rPr lang="en-US" sz="1200">
                <a:solidFill>
                  <a:srgbClr val="000000"/>
                </a:solidFill>
                <a:latin typeface="Palatino" pitchFamily="18" charset="0"/>
                <a:cs typeface="Times New Roman" pitchFamily="18" charset="0"/>
              </a:rPr>
              <a:pPr eaLnBrk="1" hangingPunct="1">
                <a:buFont typeface="Palatino" pitchFamily="18" charset="0"/>
                <a:buNone/>
              </a:pPr>
              <a:t>8/30/2012</a:t>
            </a:fld>
            <a:endParaRPr lang="en-US" sz="1200">
              <a:solidFill>
                <a:srgbClr val="000000"/>
              </a:solidFill>
              <a:latin typeface="Palatino" pitchFamily="18" charset="0"/>
              <a:cs typeface="Times New Roman" pitchFamily="18" charset="0"/>
            </a:endParaRP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0" y="6248400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(c) Wen-mei Hwu, Cool Chips</a:t>
            </a:r>
          </a:p>
        </p:txBody>
      </p:sp>
      <p:pic>
        <p:nvPicPr>
          <p:cNvPr id="25605" name="Picture 2" descr="cutoffpe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t="15871" r="6030" b="7751"/>
          <a:stretch>
            <a:fillRect/>
          </a:stretch>
        </p:blipFill>
        <p:spPr bwMode="auto">
          <a:xfrm>
            <a:off x="533400" y="1187450"/>
            <a:ext cx="7615238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379663"/>
            <a:ext cx="2979738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24600"/>
            <a:ext cx="3505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Palatino" pitchFamily="18" charset="0"/>
              <a:buNone/>
            </a:pPr>
            <a:r>
              <a:rPr lang="en-US" sz="1200">
                <a:solidFill>
                  <a:srgbClr val="000000"/>
                </a:solidFill>
                <a:latin typeface="Palatino" pitchFamily="18" charset="0"/>
                <a:cs typeface="Times New Roman" pitchFamily="18" charset="0"/>
              </a:rPr>
              <a:t>5/24/2012</a:t>
            </a:r>
          </a:p>
        </p:txBody>
      </p:sp>
      <p:sp>
        <p:nvSpPr>
          <p:cNvPr id="2765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010400" y="6248400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(c) Wen-mei Hwu, CTHPC 2012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384651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73538"/>
            <a:ext cx="33528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2544763"/>
            <a:ext cx="3230562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3175"/>
            <a:ext cx="31686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-3175"/>
            <a:ext cx="250348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19400" y="2344992"/>
            <a:ext cx="3657600" cy="2667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2400" dirty="0" smtClean="0"/>
          </a:p>
          <a:p>
            <a:pPr algn="ctr">
              <a:defRPr/>
            </a:pPr>
            <a:r>
              <a:rPr lang="en-US" sz="3600" dirty="0" smtClean="0"/>
              <a:t>Massive Parallelism - Regularity</a:t>
            </a:r>
          </a:p>
        </p:txBody>
      </p:sp>
    </p:spTree>
    <p:extLst>
      <p:ext uri="{BB962C8B-B14F-4D97-AF65-F5344CB8AC3E}">
        <p14:creationId xmlns:p14="http://schemas.microsoft.com/office/powerpoint/2010/main" val="34051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 Balance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total amount of time to complete a parallel job is limited by the thread that takes the longest to finish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88743" y="3238500"/>
            <a:ext cx="17526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88743" y="3771900"/>
            <a:ext cx="17526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88743" y="4305300"/>
            <a:ext cx="17526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88743" y="5372100"/>
            <a:ext cx="17526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88743" y="4838700"/>
            <a:ext cx="17526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960231" y="5824538"/>
            <a:ext cx="809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  <a:latin typeface="+mn-lt"/>
              </a:rPr>
              <a:t>good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993943" y="3238500"/>
            <a:ext cx="6858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993943" y="3771900"/>
            <a:ext cx="27432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993943" y="4305300"/>
            <a:ext cx="6858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4993943" y="5372100"/>
            <a:ext cx="6858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993943" y="4838700"/>
            <a:ext cx="6858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5959143" y="5829300"/>
            <a:ext cx="71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bad!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93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Memory Bandwidth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22313" y="1285875"/>
            <a:ext cx="4041775" cy="685800"/>
          </a:xfrm>
        </p:spPr>
        <p:txBody>
          <a:bodyPr/>
          <a:lstStyle/>
          <a:p>
            <a:pPr algn="ctr"/>
            <a:r>
              <a:rPr lang="en-US" smtClean="0"/>
              <a:t>Ideal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3"/>
          </p:nvPr>
        </p:nvSpPr>
        <p:spPr>
          <a:xfrm>
            <a:off x="4953000" y="1295400"/>
            <a:ext cx="4041775" cy="685800"/>
          </a:xfrm>
        </p:spPr>
        <p:txBody>
          <a:bodyPr/>
          <a:lstStyle/>
          <a:p>
            <a:pPr algn="ctr"/>
            <a:r>
              <a:rPr lang="en-US" smtClean="0"/>
              <a:t>Reality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572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44713"/>
            <a:ext cx="2963863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0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Conflicting Data Accesses Cause </a:t>
            </a:r>
            <a:r>
              <a:rPr lang="en-US" dirty="0" smtClean="0"/>
              <a:t>Serialization </a:t>
            </a:r>
            <a:r>
              <a:rPr lang="en-US" dirty="0"/>
              <a:t>and Delays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Massively parallel execution cannot afford serialization</a:t>
            </a:r>
          </a:p>
          <a:p>
            <a:endParaRPr lang="en-US" sz="2400" smtClean="0"/>
          </a:p>
          <a:p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2400" smtClean="0"/>
          </a:p>
          <a:p>
            <a:r>
              <a:rPr lang="en-US" sz="2400" smtClean="0"/>
              <a:t>Contentions in accessing critical data causes serialization</a:t>
            </a:r>
            <a:endParaRPr 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6163"/>
            <a:ext cx="365760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1376363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36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stake?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Scalable </a:t>
            </a:r>
            <a:r>
              <a:rPr lang="en-US" dirty="0"/>
              <a:t>and portable software lasts through many hardware generations</a:t>
            </a:r>
          </a:p>
          <a:p>
            <a:pPr>
              <a:defRPr/>
            </a:pPr>
            <a:endParaRPr lang="en-US" dirty="0"/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3600" i="1" dirty="0"/>
              <a:t>Scalable algorithms and libraries can be the best legacy we can leave behind from this </a:t>
            </a:r>
            <a:r>
              <a:rPr lang="en-US" sz="3600" i="1" dirty="0" smtClean="0"/>
              <a:t>era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Questions?</a:t>
            </a:r>
            <a:endParaRPr lang="en-US"/>
          </a:p>
        </p:txBody>
      </p:sp>
      <p:sp>
        <p:nvSpPr>
          <p:cNvPr id="286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6A9E6-2F9E-4F2D-BAD1-EF4D2C56B5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089BDF-34CE-45F3-BEED-1569A981914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236"/>
            <a:ext cx="7924800" cy="980364"/>
          </a:xfrm>
        </p:spPr>
        <p:txBody>
          <a:bodyPr/>
          <a:lstStyle/>
          <a:p>
            <a:pPr eaLnBrk="1" hangingPunct="1"/>
            <a:r>
              <a:rPr lang="en-US" dirty="0" smtClean="0"/>
              <a:t>Web Resources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924800" cy="5105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SharePoint: </a:t>
            </a:r>
            <a:r>
              <a:rPr lang="en-US" sz="2800" u="sng" dirty="0">
                <a:hlinkClick r:id="rId2"/>
              </a:rPr>
              <a:t>https://ece408.hwu.crhc.illinois.edu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Handouts and lecture slides/recordings</a:t>
            </a:r>
          </a:p>
          <a:p>
            <a:pPr lvl="1" eaLnBrk="1" hangingPunct="1"/>
            <a:r>
              <a:rPr lang="en-US" sz="2400" dirty="0" smtClean="0"/>
              <a:t>Textbook chapters, documentation, software resources</a:t>
            </a:r>
          </a:p>
          <a:p>
            <a:pPr lvl="1" eaLnBrk="1" hangingPunct="1"/>
            <a:r>
              <a:rPr lang="en-US" sz="2400" u="sng" dirty="0" smtClean="0"/>
              <a:t>Note</a:t>
            </a:r>
            <a:r>
              <a:rPr lang="en-US" sz="2400" dirty="0" smtClean="0"/>
              <a:t>: While we’ll make an effort to post announcements on the web, we can’t guarantee it, and won’t make any allowances for people who miss things in class.</a:t>
            </a:r>
          </a:p>
          <a:p>
            <a:pPr eaLnBrk="1" hangingPunct="1"/>
            <a:r>
              <a:rPr lang="en-US" sz="2800" dirty="0" smtClean="0"/>
              <a:t>Web board discussions (in SharePoint)</a:t>
            </a:r>
          </a:p>
          <a:p>
            <a:pPr lvl="1" eaLnBrk="1" hangingPunct="1"/>
            <a:r>
              <a:rPr lang="en-US" sz="2400" dirty="0" smtClean="0"/>
              <a:t>Channel for electronic announcements</a:t>
            </a:r>
          </a:p>
          <a:p>
            <a:pPr lvl="1" eaLnBrk="1" hangingPunct="1"/>
            <a:r>
              <a:rPr lang="en-US" sz="2400" dirty="0" smtClean="0"/>
              <a:t>Forum for Q&amp;A - the TAs and Professors read the board, and your classmates often have answers</a:t>
            </a:r>
          </a:p>
          <a:p>
            <a:pPr eaLnBrk="1" hangingPunct="1"/>
            <a:r>
              <a:rPr lang="en-US" sz="2800" dirty="0" smtClean="0"/>
              <a:t>Compass - 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128983-023D-43E2-881D-B133282283E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Grading </a:t>
            </a:r>
            <a:endParaRPr lang="en-US" sz="3600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Exam: 30%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Labs (Machine Problems): 30%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Demo/knowledge: 25%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Functionality and Performance: 40%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Report: 35%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Project: 40%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Design Document: 25%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Project Presentation: 25%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Demo/Functionality/Performance/Report: 50%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783F3F-CA9A-483B-B631-32503C8BBBB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Academic Honesty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You are allowed and encouraged to discuss assignments with other students in the class.  Getting verbal advice/help from people who’ve already taken the course is also fine.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Any reference to assignments from previous terms or web postings is unacceptable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Any copying of non-trivial code is unacceptable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Non-trivial = more than a line or so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Includes reading someone else’s code and then going off to write your 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3ED7CD-D321-4A4E-B83C-95AA9B19328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Academic Honesty (cont.)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Giving/receiving help on an exam is unacceptable</a:t>
            </a:r>
          </a:p>
          <a:p>
            <a:pPr eaLnBrk="1" hangingPunct="1"/>
            <a:r>
              <a:rPr lang="en-US" smtClean="0"/>
              <a:t>Penalties for academic dishonesty:</a:t>
            </a:r>
          </a:p>
          <a:p>
            <a:pPr lvl="1" eaLnBrk="1" hangingPunct="1"/>
            <a:r>
              <a:rPr lang="en-US" smtClean="0"/>
              <a:t>Zero on the assignment for the first occasion</a:t>
            </a:r>
          </a:p>
          <a:p>
            <a:pPr lvl="1" eaLnBrk="1" hangingPunct="1"/>
            <a:r>
              <a:rPr lang="en-US" smtClean="0"/>
              <a:t>Automatic failure of the course for repeat offenses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75AE62-EFDE-4C0A-A792-BA6513490E7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Team Projects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 can be divided up between team members in any way that works for you</a:t>
            </a:r>
          </a:p>
          <a:p>
            <a:pPr eaLnBrk="1" hangingPunct="1"/>
            <a:r>
              <a:rPr lang="en-US" smtClean="0"/>
              <a:t>However, each team member will demo the final checkpoint of each project individually, and will get a separate demo grade</a:t>
            </a:r>
          </a:p>
          <a:p>
            <a:pPr lvl="1" eaLnBrk="1" hangingPunct="1"/>
            <a:r>
              <a:rPr lang="en-US" smtClean="0"/>
              <a:t>This will include questions on the entire design</a:t>
            </a:r>
          </a:p>
          <a:p>
            <a:pPr lvl="1" eaLnBrk="1" hangingPunct="1"/>
            <a:r>
              <a:rPr lang="en-US" smtClean="0"/>
              <a:t>Rationale:  if you don’t know enough about the whole design to answer questions on it, you aren’t involved enough in the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cs typeface="Times New Roman" pitchFamily="18" charset="0"/>
              </a:rPr>
              <a:t>© David Kirk/NVIDIA and Wen-mei W. Hwu, 2007-2012 ECE408/CS483, University of Illinois, Urbana-Champaign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3CB062-2300-4BCB-BE3D-9EF958AF35E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Text/Notes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BR" sz="2800" dirty="0" smtClean="0"/>
              <a:t>D. Kirk and W. Hwu, “Programming Massively Parallel Processors – A Hands-on Approach,” Morgan Kaufman Publisher, 2010, ISBN </a:t>
            </a:r>
            <a:r>
              <a:rPr lang="en-US" sz="2800" dirty="0" smtClean="0"/>
              <a:t>978-0123814722 </a:t>
            </a:r>
          </a:p>
          <a:p>
            <a:pPr marL="1009650" lvl="1" indent="-609600" eaLnBrk="1" hangingPunct="1">
              <a:buFont typeface="Wingdings" pitchFamily="2" charset="2"/>
              <a:buChar char="q"/>
            </a:pPr>
            <a:r>
              <a:rPr lang="en-US" sz="2000" dirty="0" smtClean="0"/>
              <a:t>We will be using a pre-production version of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Edition, all chapters are in SharePoint</a:t>
            </a:r>
            <a:endParaRPr lang="pt-BR" sz="20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pt-BR" sz="2800" dirty="0" smtClean="0"/>
              <a:t>NVIDIA, </a:t>
            </a:r>
            <a:r>
              <a:rPr lang="pt-BR" sz="2800" i="1" dirty="0" smtClean="0"/>
              <a:t>NVidia CUDA C Programming Guide</a:t>
            </a:r>
            <a:r>
              <a:rPr lang="pt-BR" sz="2800" dirty="0" smtClean="0"/>
              <a:t>, version 4.0, NVidia, 2011</a:t>
            </a:r>
            <a:r>
              <a:rPr lang="en-US" sz="2800" dirty="0" smtClean="0"/>
              <a:t> (reference book)</a:t>
            </a:r>
            <a:endParaRPr lang="en-US" sz="2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Lecture notes and recordings will be posted at the class SharePoint and web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958040C243B47934B331ABABBB60A" ma:contentTypeVersion="0" ma:contentTypeDescription="Create a new document." ma:contentTypeScope="" ma:versionID="161d8e412e6d3cb302c24d310324e9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F1D765-2C69-486F-8BEB-A4B927C02856}"/>
</file>

<file path=customXml/itemProps2.xml><?xml version="1.0" encoding="utf-8"?>
<ds:datastoreItem xmlns:ds="http://schemas.openxmlformats.org/officeDocument/2006/customXml" ds:itemID="{0B9B8331-584E-4890-AEE7-567A530751D3}"/>
</file>

<file path=customXml/itemProps3.xml><?xml version="1.0" encoding="utf-8"?>
<ds:datastoreItem xmlns:ds="http://schemas.openxmlformats.org/officeDocument/2006/customXml" ds:itemID="{8AFE3D30-2CDC-4EED-9C4E-38674CA736C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21285</TotalTime>
  <Words>1780</Words>
  <Application>Microsoft Office PowerPoint</Application>
  <PresentationFormat>On-screen Show (4:3)</PresentationFormat>
  <Paragraphs>387</Paragraphs>
  <Slides>37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Microsoft Excel Chart</vt:lpstr>
      <vt:lpstr>ECE408 / CS483  Applied Parallel Programming   Lecture 1: Introduction</vt:lpstr>
      <vt:lpstr>Course Goals</vt:lpstr>
      <vt:lpstr>People</vt:lpstr>
      <vt:lpstr>Web Resources</vt:lpstr>
      <vt:lpstr>Grading </vt:lpstr>
      <vt:lpstr>Academic Honesty</vt:lpstr>
      <vt:lpstr>Academic Honesty (cont.)</vt:lpstr>
      <vt:lpstr>Team Projects</vt:lpstr>
      <vt:lpstr>Text/Notes</vt:lpstr>
      <vt:lpstr>ECE498AL – ECE408/CS483</vt:lpstr>
      <vt:lpstr>Tentative Schedule</vt:lpstr>
      <vt:lpstr>Blue Waters Hardware</vt:lpstr>
      <vt:lpstr>Cray XK7 Compute Node</vt:lpstr>
      <vt:lpstr>CPU and GPU have very different design philosophy</vt:lpstr>
      <vt:lpstr>CPUs: Latency Oriented Design </vt:lpstr>
      <vt:lpstr>GPUs: Throughput Oriented Design</vt:lpstr>
      <vt:lpstr>Winning Applications Use Both CPU and GPU </vt:lpstr>
      <vt:lpstr>Heterogeneous parallel computing is catching on.</vt:lpstr>
      <vt:lpstr>Parallel Programming Work Flow</vt:lpstr>
      <vt:lpstr>Software Dominates System Cost</vt:lpstr>
      <vt:lpstr>Keys to Software Cost Control</vt:lpstr>
      <vt:lpstr>Keys to Software Cost Control</vt:lpstr>
      <vt:lpstr>Keys to Software Cost Control</vt:lpstr>
      <vt:lpstr>Scalability and Portability</vt:lpstr>
      <vt:lpstr>Keys to Software Cost Control</vt:lpstr>
      <vt:lpstr>Keys to Software Cost Control</vt:lpstr>
      <vt:lpstr>Parallelism Scalability</vt:lpstr>
      <vt:lpstr>Algorithm Complexity and Data Scalability</vt:lpstr>
      <vt:lpstr>Why is data scalability important?</vt:lpstr>
      <vt:lpstr>Parallelism cannot overcome complexity for large data sets</vt:lpstr>
      <vt:lpstr>A Real Example of Data Scalability Particle-Mesh Algorithms</vt:lpstr>
      <vt:lpstr>PowerPoint Presentation</vt:lpstr>
      <vt:lpstr>Load Balance</vt:lpstr>
      <vt:lpstr>Global Memory Bandwidth</vt:lpstr>
      <vt:lpstr>Conflicting Data Accesses Cause Serialization and Delays</vt:lpstr>
      <vt:lpstr>What is the stake?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Hwu</dc:creator>
  <cp:lastModifiedBy>Wen-mei Hwu</cp:lastModifiedBy>
  <cp:revision>152</cp:revision>
  <dcterms:created xsi:type="dcterms:W3CDTF">1601-01-01T00:00:00Z</dcterms:created>
  <dcterms:modified xsi:type="dcterms:W3CDTF">2012-08-31T13:39:55Z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0x0101006D5958040C243B47934B331ABABBB60A</vt:lpwstr>
  </property>
</Properties>
</file>